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71" r:id="rId2"/>
    <p:sldId id="324" r:id="rId3"/>
    <p:sldId id="301" r:id="rId4"/>
    <p:sldId id="323" r:id="rId5"/>
    <p:sldId id="327" r:id="rId6"/>
    <p:sldId id="326" r:id="rId7"/>
    <p:sldId id="325" r:id="rId8"/>
    <p:sldId id="319" r:id="rId9"/>
    <p:sldId id="320" r:id="rId10"/>
    <p:sldId id="321" r:id="rId11"/>
    <p:sldId id="322" r:id="rId12"/>
    <p:sldId id="312" r:id="rId13"/>
    <p:sldId id="316" r:id="rId14"/>
    <p:sldId id="315" r:id="rId15"/>
    <p:sldId id="305" r:id="rId16"/>
    <p:sldId id="298" r:id="rId17"/>
  </p:sldIdLst>
  <p:sldSz cx="9144000" cy="6858000" type="screen4x3"/>
  <p:notesSz cx="6805613"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8BE49"/>
    <a:srgbClr val="006600"/>
    <a:srgbClr val="84A53E"/>
    <a:srgbClr val="0000FF"/>
    <a:srgbClr val="A0C84D"/>
    <a:srgbClr val="FFFF99"/>
    <a:srgbClr val="9EC54C"/>
    <a:srgbClr val="94BA46"/>
    <a:srgbClr val="85A63F"/>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5" autoAdjust="0"/>
    <p:restoredTop sz="94686" autoAdjust="0"/>
  </p:normalViewPr>
  <p:slideViewPr>
    <p:cSldViewPr>
      <p:cViewPr varScale="1">
        <p:scale>
          <a:sx n="99" d="100"/>
          <a:sy n="99" d="100"/>
        </p:scale>
        <p:origin x="708" y="72"/>
      </p:cViewPr>
      <p:guideLst>
        <p:guide orient="horz" pos="2160"/>
        <p:guide pos="2880"/>
      </p:guideLst>
    </p:cSldViewPr>
  </p:slideViewPr>
  <p:outlineViewPr>
    <p:cViewPr>
      <p:scale>
        <a:sx n="33" d="100"/>
        <a:sy n="33" d="100"/>
      </p:scale>
      <p:origin x="0" y="3534"/>
    </p:cViewPr>
  </p:outlineViewPr>
  <p:notesTextViewPr>
    <p:cViewPr>
      <p:scale>
        <a:sx n="1" d="1"/>
        <a:sy n="1" d="1"/>
      </p:scale>
      <p:origin x="0" y="0"/>
    </p:cViewPr>
  </p:notesTextViewPr>
  <p:sorterViewPr>
    <p:cViewPr>
      <p:scale>
        <a:sx n="110" d="100"/>
        <a:sy n="11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diagrams/_rels/data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2588DB-B806-483B-8A47-918390C79048}"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AU"/>
        </a:p>
      </dgm:t>
    </dgm:pt>
    <dgm:pt modelId="{2BF73787-F40A-4770-BA5A-AA9BE564EAF1}">
      <dgm:prSet phldrT="[Text]" custT="1"/>
      <dgm:spPr>
        <a:noFill/>
        <a:ln>
          <a:solidFill>
            <a:srgbClr val="84A53E"/>
          </a:solidFill>
        </a:ln>
      </dgm:spPr>
      <dgm:t>
        <a:bodyPr/>
        <a:lstStyle/>
        <a:p>
          <a:r>
            <a:rPr lang="en-AU" sz="2000" b="1" dirty="0">
              <a:solidFill>
                <a:srgbClr val="006600"/>
              </a:solidFill>
            </a:rPr>
            <a:t>Cerberus – Offshore Shallow Water Carnarvon Basin</a:t>
          </a:r>
        </a:p>
      </dgm:t>
    </dgm:pt>
    <dgm:pt modelId="{4AF2096E-E59A-49CB-BD22-74ED8E48F531}" type="parTrans" cxnId="{1810F7D6-A5C9-4B92-BB94-AD59018F6128}">
      <dgm:prSet/>
      <dgm:spPr/>
      <dgm:t>
        <a:bodyPr/>
        <a:lstStyle/>
        <a:p>
          <a:endParaRPr lang="en-AU"/>
        </a:p>
      </dgm:t>
    </dgm:pt>
    <dgm:pt modelId="{22A30A1A-5E81-46AC-A0BC-FC5B06957E61}" type="sibTrans" cxnId="{1810F7D6-A5C9-4B92-BB94-AD59018F6128}">
      <dgm:prSet/>
      <dgm:spPr/>
      <dgm:t>
        <a:bodyPr/>
        <a:lstStyle/>
        <a:p>
          <a:endParaRPr lang="en-AU"/>
        </a:p>
      </dgm:t>
    </dgm:pt>
    <dgm:pt modelId="{5DC19278-5D35-45FB-8904-0F2AAA88839D}">
      <dgm:prSet phldrT="[Text]" custT="1"/>
      <dgm:spPr>
        <a:noFill/>
        <a:ln>
          <a:solidFill>
            <a:srgbClr val="84A53E"/>
          </a:solidFill>
        </a:ln>
      </dgm:spPr>
      <dgm:t>
        <a:bodyPr/>
        <a:lstStyle/>
        <a:p>
          <a:r>
            <a:rPr lang="en-AU" sz="1600" b="1" dirty="0">
              <a:solidFill>
                <a:srgbClr val="006600"/>
              </a:solidFill>
            </a:rPr>
            <a:t>Adjacent to Barrow Island</a:t>
          </a:r>
        </a:p>
      </dgm:t>
    </dgm:pt>
    <dgm:pt modelId="{22F10BC5-EA5E-4246-8E40-80F5F9FE84EE}" type="parTrans" cxnId="{4B08EAC9-A215-44EA-AB18-2B07E9C98A98}">
      <dgm:prSet/>
      <dgm:spPr/>
      <dgm:t>
        <a:bodyPr/>
        <a:lstStyle/>
        <a:p>
          <a:endParaRPr lang="en-AU"/>
        </a:p>
      </dgm:t>
    </dgm:pt>
    <dgm:pt modelId="{4164EE10-D2E0-47D8-85EE-C42714018537}" type="sibTrans" cxnId="{4B08EAC9-A215-44EA-AB18-2B07E9C98A98}">
      <dgm:prSet/>
      <dgm:spPr/>
      <dgm:t>
        <a:bodyPr/>
        <a:lstStyle/>
        <a:p>
          <a:endParaRPr lang="en-AU"/>
        </a:p>
      </dgm:t>
    </dgm:pt>
    <dgm:pt modelId="{3F32336C-2348-4DF5-A97C-90CD4D54F4DD}">
      <dgm:prSet phldrT="[Text]" custT="1"/>
      <dgm:spPr>
        <a:noFill/>
        <a:ln>
          <a:solidFill>
            <a:srgbClr val="84A53E"/>
          </a:solidFill>
        </a:ln>
      </dgm:spPr>
      <dgm:t>
        <a:bodyPr/>
        <a:lstStyle/>
        <a:p>
          <a:r>
            <a:rPr lang="en-AU" sz="1600" b="1" dirty="0">
              <a:solidFill>
                <a:srgbClr val="006600"/>
              </a:solidFill>
            </a:rPr>
            <a:t>Targeting Prospective Resources of ~500 </a:t>
          </a:r>
          <a:r>
            <a:rPr lang="en-AU" sz="1600" b="1" dirty="0" err="1">
              <a:solidFill>
                <a:srgbClr val="006600"/>
              </a:solidFill>
            </a:rPr>
            <a:t>MMboip</a:t>
          </a:r>
          <a:r>
            <a:rPr lang="en-AU" sz="1600" b="1" dirty="0">
              <a:solidFill>
                <a:srgbClr val="006600"/>
              </a:solidFill>
            </a:rPr>
            <a:t> (recoverable 248MMbo)</a:t>
          </a:r>
        </a:p>
      </dgm:t>
    </dgm:pt>
    <dgm:pt modelId="{9CC053C8-F8D7-4967-94D6-1DB327B046FE}" type="parTrans" cxnId="{6DB8671E-3F87-41D4-919E-EF87D8864952}">
      <dgm:prSet/>
      <dgm:spPr/>
      <dgm:t>
        <a:bodyPr/>
        <a:lstStyle/>
        <a:p>
          <a:endParaRPr lang="en-AU"/>
        </a:p>
      </dgm:t>
    </dgm:pt>
    <dgm:pt modelId="{A6C51437-A1E7-4DBC-B420-44EDCAD9AA0E}" type="sibTrans" cxnId="{6DB8671E-3F87-41D4-919E-EF87D8864952}">
      <dgm:prSet/>
      <dgm:spPr/>
      <dgm:t>
        <a:bodyPr/>
        <a:lstStyle/>
        <a:p>
          <a:endParaRPr lang="en-AU"/>
        </a:p>
      </dgm:t>
    </dgm:pt>
    <dgm:pt modelId="{2170E87E-EA0D-4119-8726-81119C2439EB}">
      <dgm:prSet phldrT="[Text]" custT="1"/>
      <dgm:spPr>
        <a:noFill/>
        <a:ln>
          <a:solidFill>
            <a:srgbClr val="98BE49"/>
          </a:solidFill>
        </a:ln>
      </dgm:spPr>
      <dgm:t>
        <a:bodyPr/>
        <a:lstStyle/>
        <a:p>
          <a:r>
            <a:rPr lang="en-AU" sz="1800" b="1" dirty="0">
              <a:solidFill>
                <a:srgbClr val="006600"/>
              </a:solidFill>
            </a:rPr>
            <a:t>Corporate </a:t>
          </a:r>
        </a:p>
      </dgm:t>
    </dgm:pt>
    <dgm:pt modelId="{F3466486-DEAB-4A8C-BA48-2F3041E01384}" type="parTrans" cxnId="{1E744148-55C4-4A78-9B03-E066BF21AA90}">
      <dgm:prSet/>
      <dgm:spPr/>
      <dgm:t>
        <a:bodyPr/>
        <a:lstStyle/>
        <a:p>
          <a:endParaRPr lang="en-AU"/>
        </a:p>
      </dgm:t>
    </dgm:pt>
    <dgm:pt modelId="{4427FEBE-2FFA-49B2-A241-0CD83861FF95}" type="sibTrans" cxnId="{1E744148-55C4-4A78-9B03-E066BF21AA90}">
      <dgm:prSet/>
      <dgm:spPr/>
      <dgm:t>
        <a:bodyPr/>
        <a:lstStyle/>
        <a:p>
          <a:endParaRPr lang="en-AU"/>
        </a:p>
      </dgm:t>
    </dgm:pt>
    <dgm:pt modelId="{4A5E94FE-F9E1-4963-9D3C-20995F7C9B5B}">
      <dgm:prSet phldrT="[Text]" custT="1"/>
      <dgm:spPr>
        <a:noFill/>
        <a:ln>
          <a:solidFill>
            <a:srgbClr val="98BE49"/>
          </a:solidFill>
        </a:ln>
      </dgm:spPr>
      <dgm:t>
        <a:bodyPr/>
        <a:lstStyle/>
        <a:p>
          <a:r>
            <a:rPr lang="en-AU" sz="1600" b="1" dirty="0">
              <a:solidFill>
                <a:srgbClr val="006600"/>
              </a:solidFill>
            </a:rPr>
            <a:t>Petroleum Revenue $1.47 million (2020 2.91)</a:t>
          </a:r>
        </a:p>
      </dgm:t>
    </dgm:pt>
    <dgm:pt modelId="{328712D7-85D2-49AD-9484-A7A743E6474A}" type="parTrans" cxnId="{D4051F20-7E6D-4378-BF8D-97BA582B2AFA}">
      <dgm:prSet/>
      <dgm:spPr/>
      <dgm:t>
        <a:bodyPr/>
        <a:lstStyle/>
        <a:p>
          <a:endParaRPr lang="en-AU"/>
        </a:p>
      </dgm:t>
    </dgm:pt>
    <dgm:pt modelId="{60B3DED3-8A24-4D20-8283-FAAC5789E9A0}" type="sibTrans" cxnId="{D4051F20-7E6D-4378-BF8D-97BA582B2AFA}">
      <dgm:prSet/>
      <dgm:spPr/>
      <dgm:t>
        <a:bodyPr/>
        <a:lstStyle/>
        <a:p>
          <a:endParaRPr lang="en-AU"/>
        </a:p>
      </dgm:t>
    </dgm:pt>
    <dgm:pt modelId="{7669C064-3482-4226-9A8F-568493E637A6}">
      <dgm:prSet phldrT="[Text]" custT="1"/>
      <dgm:spPr>
        <a:noFill/>
        <a:ln>
          <a:solidFill>
            <a:srgbClr val="85A63F"/>
          </a:solidFill>
        </a:ln>
      </dgm:spPr>
      <dgm:t>
        <a:bodyPr/>
        <a:lstStyle/>
        <a:p>
          <a:r>
            <a:rPr lang="en-AU" sz="2000" b="1" dirty="0">
              <a:solidFill>
                <a:srgbClr val="006600"/>
              </a:solidFill>
            </a:rPr>
            <a:t>PEP 11   -  A Gas Project</a:t>
          </a:r>
        </a:p>
      </dgm:t>
    </dgm:pt>
    <dgm:pt modelId="{0DE1B54F-9BE3-4640-AE0D-A72DEE2A7E63}" type="parTrans" cxnId="{432D26B1-8E8A-44D1-A571-A2675B3FF1CD}">
      <dgm:prSet/>
      <dgm:spPr/>
      <dgm:t>
        <a:bodyPr/>
        <a:lstStyle/>
        <a:p>
          <a:endParaRPr lang="en-AU"/>
        </a:p>
      </dgm:t>
    </dgm:pt>
    <dgm:pt modelId="{6A3B4376-7B97-4DEA-A2F3-24A506E55941}" type="sibTrans" cxnId="{432D26B1-8E8A-44D1-A571-A2675B3FF1CD}">
      <dgm:prSet/>
      <dgm:spPr/>
      <dgm:t>
        <a:bodyPr/>
        <a:lstStyle/>
        <a:p>
          <a:endParaRPr lang="en-AU"/>
        </a:p>
      </dgm:t>
    </dgm:pt>
    <dgm:pt modelId="{3F7E69FD-63FE-473F-9DCE-FDF341B753D9}">
      <dgm:prSet phldrT="[Text]" custT="1"/>
      <dgm:spPr>
        <a:noFill/>
        <a:ln>
          <a:solidFill>
            <a:srgbClr val="85A63F"/>
          </a:solidFill>
        </a:ln>
      </dgm:spPr>
      <dgm:t>
        <a:bodyPr/>
        <a:lstStyle/>
        <a:p>
          <a:r>
            <a:rPr lang="en-AU" sz="1600" b="1" dirty="0">
              <a:solidFill>
                <a:srgbClr val="006600"/>
              </a:solidFill>
            </a:rPr>
            <a:t>Preparations for Sea Blue 1 well targeting the large Gas and Carbon Capture and Storage Baleen Prospect considerably advanced by operator</a:t>
          </a:r>
        </a:p>
      </dgm:t>
    </dgm:pt>
    <dgm:pt modelId="{9BFD6658-E8AC-40F1-9A82-0958AC7B369B}" type="parTrans" cxnId="{4BCF832E-2BC1-445F-A5D8-83E6CD96DC62}">
      <dgm:prSet/>
      <dgm:spPr/>
      <dgm:t>
        <a:bodyPr/>
        <a:lstStyle/>
        <a:p>
          <a:endParaRPr lang="en-AU"/>
        </a:p>
      </dgm:t>
    </dgm:pt>
    <dgm:pt modelId="{91480BAD-ABA1-4DCD-9C06-2506ED2DC536}" type="sibTrans" cxnId="{4BCF832E-2BC1-445F-A5D8-83E6CD96DC62}">
      <dgm:prSet/>
      <dgm:spPr/>
      <dgm:t>
        <a:bodyPr/>
        <a:lstStyle/>
        <a:p>
          <a:endParaRPr lang="en-AU"/>
        </a:p>
      </dgm:t>
    </dgm:pt>
    <dgm:pt modelId="{4506F607-51F3-416A-B5A4-1108BEC4662C}">
      <dgm:prSet phldrT="[Text]" custT="1"/>
      <dgm:spPr>
        <a:noFill/>
        <a:ln>
          <a:solidFill>
            <a:srgbClr val="84A53E"/>
          </a:solidFill>
        </a:ln>
      </dgm:spPr>
      <dgm:t>
        <a:bodyPr/>
        <a:lstStyle/>
        <a:p>
          <a:r>
            <a:rPr lang="en-AU" sz="1600" b="1" dirty="0">
              <a:solidFill>
                <a:srgbClr val="006600"/>
              </a:solidFill>
            </a:rPr>
            <a:t>Same plays as</a:t>
          </a:r>
        </a:p>
      </dgm:t>
    </dgm:pt>
    <dgm:pt modelId="{B4D20AC4-BE07-4E78-A745-78789947BA67}" type="parTrans" cxnId="{01733999-9052-472D-BBA6-55EF583BD433}">
      <dgm:prSet/>
      <dgm:spPr/>
      <dgm:t>
        <a:bodyPr/>
        <a:lstStyle/>
        <a:p>
          <a:endParaRPr lang="en-AU"/>
        </a:p>
      </dgm:t>
    </dgm:pt>
    <dgm:pt modelId="{A0407ADB-6653-44DE-BBF3-48603D394FA6}" type="sibTrans" cxnId="{01733999-9052-472D-BBA6-55EF583BD433}">
      <dgm:prSet/>
      <dgm:spPr/>
      <dgm:t>
        <a:bodyPr/>
        <a:lstStyle/>
        <a:p>
          <a:endParaRPr lang="en-AU"/>
        </a:p>
      </dgm:t>
    </dgm:pt>
    <dgm:pt modelId="{341B8D76-0FB3-4B27-83ED-AF9B41282321}">
      <dgm:prSet phldrT="[Text]" custT="1"/>
      <dgm:spPr>
        <a:noFill/>
        <a:ln>
          <a:solidFill>
            <a:srgbClr val="84A53E"/>
          </a:solidFill>
        </a:ln>
      </dgm:spPr>
      <dgm:t>
        <a:bodyPr/>
        <a:lstStyle/>
        <a:p>
          <a:r>
            <a:rPr lang="en-AU" sz="1600" b="1" dirty="0">
              <a:solidFill>
                <a:srgbClr val="006600"/>
              </a:solidFill>
            </a:rPr>
            <a:t>Santos’ Dorado and Roc (&gt;400 MMboe 2C) to the north, and</a:t>
          </a:r>
        </a:p>
      </dgm:t>
    </dgm:pt>
    <dgm:pt modelId="{C326FBE2-90F3-421B-9313-59F1A9D7BD0B}" type="parTrans" cxnId="{5E69BFAB-0608-4F54-A4A8-BD87E5B64DC3}">
      <dgm:prSet/>
      <dgm:spPr/>
      <dgm:t>
        <a:bodyPr/>
        <a:lstStyle/>
        <a:p>
          <a:endParaRPr lang="en-AU"/>
        </a:p>
      </dgm:t>
    </dgm:pt>
    <dgm:pt modelId="{F6FAC509-2A3D-414A-9646-37C3E7A7EF90}" type="sibTrans" cxnId="{5E69BFAB-0608-4F54-A4A8-BD87E5B64DC3}">
      <dgm:prSet/>
      <dgm:spPr/>
      <dgm:t>
        <a:bodyPr/>
        <a:lstStyle/>
        <a:p>
          <a:endParaRPr lang="en-AU"/>
        </a:p>
      </dgm:t>
    </dgm:pt>
    <dgm:pt modelId="{CF6FC78D-56B0-40DE-87F5-37FF2B8555B3}">
      <dgm:prSet phldrT="[Text]" custT="1"/>
      <dgm:spPr>
        <a:noFill/>
        <a:ln>
          <a:solidFill>
            <a:srgbClr val="84A53E"/>
          </a:solidFill>
        </a:ln>
      </dgm:spPr>
      <dgm:t>
        <a:bodyPr/>
        <a:lstStyle/>
        <a:p>
          <a:r>
            <a:rPr lang="en-AU" sz="1600" b="1" dirty="0">
              <a:solidFill>
                <a:srgbClr val="006600"/>
              </a:solidFill>
            </a:rPr>
            <a:t>Stag and Wandoo Oilfields (&gt;180 </a:t>
          </a:r>
          <a:r>
            <a:rPr lang="en-AU" sz="1600" b="1" dirty="0" err="1">
              <a:solidFill>
                <a:srgbClr val="006600"/>
              </a:solidFill>
            </a:rPr>
            <a:t>MMbo</a:t>
          </a:r>
          <a:r>
            <a:rPr lang="en-AU" sz="1600" b="1" dirty="0">
              <a:solidFill>
                <a:srgbClr val="006600"/>
              </a:solidFill>
            </a:rPr>
            <a:t> production) immediately adjacent</a:t>
          </a:r>
        </a:p>
      </dgm:t>
    </dgm:pt>
    <dgm:pt modelId="{C23CB94D-A9B8-4C62-945C-260EF88C8559}" type="parTrans" cxnId="{87795C22-47EA-4C1B-A972-320D8C7AA17E}">
      <dgm:prSet/>
      <dgm:spPr/>
      <dgm:t>
        <a:bodyPr/>
        <a:lstStyle/>
        <a:p>
          <a:endParaRPr lang="en-AU"/>
        </a:p>
      </dgm:t>
    </dgm:pt>
    <dgm:pt modelId="{B581AB46-209C-4CBD-8FA8-91DD95AC746E}" type="sibTrans" cxnId="{87795C22-47EA-4C1B-A972-320D8C7AA17E}">
      <dgm:prSet/>
      <dgm:spPr/>
      <dgm:t>
        <a:bodyPr/>
        <a:lstStyle/>
        <a:p>
          <a:endParaRPr lang="en-AU"/>
        </a:p>
      </dgm:t>
    </dgm:pt>
    <dgm:pt modelId="{98C8A5EB-330C-48FA-B69A-E42356CFC3E4}">
      <dgm:prSet phldrT="[Text]" custT="1"/>
      <dgm:spPr>
        <a:noFill/>
        <a:ln>
          <a:solidFill>
            <a:srgbClr val="84A53E"/>
          </a:solidFill>
        </a:ln>
      </dgm:spPr>
      <dgm:t>
        <a:bodyPr/>
        <a:lstStyle/>
        <a:p>
          <a:r>
            <a:rPr lang="en-AU" sz="1600" b="1" dirty="0">
              <a:solidFill>
                <a:srgbClr val="006600"/>
              </a:solidFill>
            </a:rPr>
            <a:t>Bounty earning 25% by contributing $6 million to drilling 3 wells</a:t>
          </a:r>
        </a:p>
      </dgm:t>
    </dgm:pt>
    <dgm:pt modelId="{D5BE1635-CFD4-4276-AE0F-247C1723E98F}" type="parTrans" cxnId="{DD9F368C-A7C2-4348-B92E-11EF29909D3E}">
      <dgm:prSet/>
      <dgm:spPr/>
      <dgm:t>
        <a:bodyPr/>
        <a:lstStyle/>
        <a:p>
          <a:endParaRPr lang="en-AU"/>
        </a:p>
      </dgm:t>
    </dgm:pt>
    <dgm:pt modelId="{3A015DEE-6931-4A44-892A-4489E165E246}" type="sibTrans" cxnId="{DD9F368C-A7C2-4348-B92E-11EF29909D3E}">
      <dgm:prSet/>
      <dgm:spPr/>
      <dgm:t>
        <a:bodyPr/>
        <a:lstStyle/>
        <a:p>
          <a:endParaRPr lang="en-AU"/>
        </a:p>
      </dgm:t>
    </dgm:pt>
    <dgm:pt modelId="{33390860-09AC-48A6-A117-2CF7446E4098}">
      <dgm:prSet phldrT="[Text]" custT="1"/>
      <dgm:spPr>
        <a:noFill/>
        <a:ln>
          <a:solidFill>
            <a:srgbClr val="98BE49"/>
          </a:solidFill>
        </a:ln>
      </dgm:spPr>
      <dgm:t>
        <a:bodyPr/>
        <a:lstStyle/>
        <a:p>
          <a:r>
            <a:rPr lang="en-AU" sz="1600" b="1" dirty="0">
              <a:solidFill>
                <a:srgbClr val="006600"/>
              </a:solidFill>
            </a:rPr>
            <a:t>Cash and current assets $ 4 million and no debt</a:t>
          </a:r>
        </a:p>
      </dgm:t>
    </dgm:pt>
    <dgm:pt modelId="{8B520281-AB53-492E-954E-DD022EB85B95}" type="parTrans" cxnId="{80B4F2C2-F0F1-4F67-8B10-76FFD3718E3F}">
      <dgm:prSet/>
      <dgm:spPr/>
      <dgm:t>
        <a:bodyPr/>
        <a:lstStyle/>
        <a:p>
          <a:endParaRPr lang="en-AU"/>
        </a:p>
      </dgm:t>
    </dgm:pt>
    <dgm:pt modelId="{337EAC24-96F3-4F12-A2C7-AA1EAC5870D7}" type="sibTrans" cxnId="{80B4F2C2-F0F1-4F67-8B10-76FFD3718E3F}">
      <dgm:prSet/>
      <dgm:spPr/>
      <dgm:t>
        <a:bodyPr/>
        <a:lstStyle/>
        <a:p>
          <a:endParaRPr lang="en-AU"/>
        </a:p>
      </dgm:t>
    </dgm:pt>
    <dgm:pt modelId="{0284A787-6000-4048-AC12-28C9273FE229}">
      <dgm:prSet phldrT="[Text]" custT="1"/>
      <dgm:spPr>
        <a:noFill/>
        <a:ln>
          <a:solidFill>
            <a:srgbClr val="98BE49"/>
          </a:solidFill>
        </a:ln>
      </dgm:spPr>
      <dgm:t>
        <a:bodyPr/>
        <a:lstStyle/>
        <a:p>
          <a:r>
            <a:rPr lang="en-AU" sz="1600" b="1" dirty="0">
              <a:solidFill>
                <a:srgbClr val="006600"/>
              </a:solidFill>
            </a:rPr>
            <a:t>$2.8 million new capital raised in 2021</a:t>
          </a:r>
        </a:p>
      </dgm:t>
    </dgm:pt>
    <dgm:pt modelId="{836BD2E0-12A1-4D2E-9CFE-527385975382}" type="parTrans" cxnId="{95617151-EB7D-4FFD-BD26-90A7D8F5485C}">
      <dgm:prSet/>
      <dgm:spPr/>
      <dgm:t>
        <a:bodyPr/>
        <a:lstStyle/>
        <a:p>
          <a:endParaRPr lang="en-AU"/>
        </a:p>
      </dgm:t>
    </dgm:pt>
    <dgm:pt modelId="{877AA2F9-6E35-4360-B8FD-6523BF6D11C8}" type="sibTrans" cxnId="{95617151-EB7D-4FFD-BD26-90A7D8F5485C}">
      <dgm:prSet/>
      <dgm:spPr/>
      <dgm:t>
        <a:bodyPr/>
        <a:lstStyle/>
        <a:p>
          <a:endParaRPr lang="en-AU"/>
        </a:p>
      </dgm:t>
    </dgm:pt>
    <dgm:pt modelId="{F558D716-B7FB-4ED8-BDDD-88DBE7D64D0E}">
      <dgm:prSet phldrT="[Text]" custT="1"/>
      <dgm:spPr>
        <a:noFill/>
        <a:ln>
          <a:solidFill>
            <a:srgbClr val="98BE49"/>
          </a:solidFill>
        </a:ln>
      </dgm:spPr>
      <dgm:t>
        <a:bodyPr/>
        <a:lstStyle/>
        <a:p>
          <a:r>
            <a:rPr lang="en-AU" sz="1600" b="1" dirty="0">
              <a:solidFill>
                <a:srgbClr val="006600"/>
              </a:solidFill>
            </a:rPr>
            <a:t>Kane Marshall joins Bounty as COO.</a:t>
          </a:r>
        </a:p>
      </dgm:t>
    </dgm:pt>
    <dgm:pt modelId="{3BF8E0BF-A482-4E17-8ADE-1AA9C43C7190}" type="parTrans" cxnId="{EB26B777-2346-45C4-B54F-11F47E33A31A}">
      <dgm:prSet/>
      <dgm:spPr/>
      <dgm:t>
        <a:bodyPr/>
        <a:lstStyle/>
        <a:p>
          <a:endParaRPr lang="en-AU"/>
        </a:p>
      </dgm:t>
    </dgm:pt>
    <dgm:pt modelId="{DEEBCA4F-AAFA-4E6A-8534-48D20E9B3749}" type="sibTrans" cxnId="{EB26B777-2346-45C4-B54F-11F47E33A31A}">
      <dgm:prSet/>
      <dgm:spPr/>
      <dgm:t>
        <a:bodyPr/>
        <a:lstStyle/>
        <a:p>
          <a:endParaRPr lang="en-AU"/>
        </a:p>
      </dgm:t>
    </dgm:pt>
    <dgm:pt modelId="{6B27DA0E-B2E6-4A30-927B-658E69E08AFD}">
      <dgm:prSet phldrT="[Text]" custT="1"/>
      <dgm:spPr>
        <a:noFill/>
        <a:ln>
          <a:solidFill>
            <a:srgbClr val="85A63F"/>
          </a:solidFill>
        </a:ln>
      </dgm:spPr>
      <dgm:t>
        <a:bodyPr/>
        <a:lstStyle/>
        <a:p>
          <a:r>
            <a:rPr lang="en-AU" sz="1600" b="1" dirty="0">
              <a:solidFill>
                <a:srgbClr val="006600"/>
              </a:solidFill>
            </a:rPr>
            <a:t>Well and environmental management contracts let and letters of intent issued for well head and conductor equipment and calls to tender issued to several contractors with rigs in Australian waters</a:t>
          </a:r>
        </a:p>
      </dgm:t>
    </dgm:pt>
    <dgm:pt modelId="{F6C385A9-E836-4C22-A336-8879EC48AB64}" type="parTrans" cxnId="{127C65C0-D7AF-4F31-B83F-526356DC4394}">
      <dgm:prSet/>
      <dgm:spPr/>
      <dgm:t>
        <a:bodyPr/>
        <a:lstStyle/>
        <a:p>
          <a:endParaRPr lang="en-AU"/>
        </a:p>
      </dgm:t>
    </dgm:pt>
    <dgm:pt modelId="{E9B91CDF-7936-4DD0-B23F-4D1967FED398}" type="sibTrans" cxnId="{127C65C0-D7AF-4F31-B83F-526356DC4394}">
      <dgm:prSet/>
      <dgm:spPr/>
      <dgm:t>
        <a:bodyPr/>
        <a:lstStyle/>
        <a:p>
          <a:endParaRPr lang="en-AU"/>
        </a:p>
      </dgm:t>
    </dgm:pt>
    <dgm:pt modelId="{B91E5964-C088-4DFD-84AD-068C77B743C5}" type="pres">
      <dgm:prSet presAssocID="{072588DB-B806-483B-8A47-918390C79048}" presName="linear" presStyleCnt="0">
        <dgm:presLayoutVars>
          <dgm:dir/>
          <dgm:resizeHandles val="exact"/>
        </dgm:presLayoutVars>
      </dgm:prSet>
      <dgm:spPr/>
    </dgm:pt>
    <dgm:pt modelId="{76A105D1-0AC6-417A-B2D2-4EC18249E610}" type="pres">
      <dgm:prSet presAssocID="{2BF73787-F40A-4770-BA5A-AA9BE564EAF1}" presName="comp" presStyleCnt="0"/>
      <dgm:spPr/>
    </dgm:pt>
    <dgm:pt modelId="{5FA5ABE6-00CA-4182-928D-927F52C00DA0}" type="pres">
      <dgm:prSet presAssocID="{2BF73787-F40A-4770-BA5A-AA9BE564EAF1}" presName="box" presStyleLbl="node1" presStyleIdx="0" presStyleCnt="3" custScaleY="102392"/>
      <dgm:spPr/>
    </dgm:pt>
    <dgm:pt modelId="{5AF74AF8-2B76-497F-8820-2E57031B8D4B}" type="pres">
      <dgm:prSet presAssocID="{2BF73787-F40A-4770-BA5A-AA9BE564EAF1}" presName="img" presStyleLbl="fgImgPlace1" presStyleIdx="0" presStyleCnt="3" custScaleX="82666" custScaleY="76191" custLinFactNeighborX="1017" custLinFactNeighborY="277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34000" r="-34000"/>
          </a:stretch>
        </a:blipFill>
      </dgm:spPr>
    </dgm:pt>
    <dgm:pt modelId="{BEC91D91-02F1-4FEF-B33F-B5391462246D}" type="pres">
      <dgm:prSet presAssocID="{2BF73787-F40A-4770-BA5A-AA9BE564EAF1}" presName="text" presStyleLbl="node1" presStyleIdx="0" presStyleCnt="3">
        <dgm:presLayoutVars>
          <dgm:bulletEnabled val="1"/>
        </dgm:presLayoutVars>
      </dgm:prSet>
      <dgm:spPr/>
    </dgm:pt>
    <dgm:pt modelId="{8B1A016B-9ADD-4F90-A69A-86F7CDE70086}" type="pres">
      <dgm:prSet presAssocID="{22A30A1A-5E81-46AC-A0BC-FC5B06957E61}" presName="spacer" presStyleCnt="0"/>
      <dgm:spPr/>
    </dgm:pt>
    <dgm:pt modelId="{DB23C17B-6F29-4B9C-AE8C-7CB57C0ED25B}" type="pres">
      <dgm:prSet presAssocID="{2170E87E-EA0D-4119-8726-81119C2439EB}" presName="comp" presStyleCnt="0"/>
      <dgm:spPr/>
    </dgm:pt>
    <dgm:pt modelId="{579482FC-68EE-4D28-B917-633184C3B787}" type="pres">
      <dgm:prSet presAssocID="{2170E87E-EA0D-4119-8726-81119C2439EB}" presName="box" presStyleLbl="node1" presStyleIdx="1" presStyleCnt="3" custScaleY="58198"/>
      <dgm:spPr/>
    </dgm:pt>
    <dgm:pt modelId="{9D09B514-D8A0-4BE1-A22B-BCA172C94DD5}" type="pres">
      <dgm:prSet presAssocID="{2170E87E-EA0D-4119-8726-81119C2439EB}" presName="img" presStyleLbl="fgImgPlace1" presStyleIdx="1" presStyleCnt="3" custScaleX="74333" custScaleY="6711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57000" r="-57000"/>
          </a:stretch>
        </a:blipFill>
      </dgm:spPr>
    </dgm:pt>
    <dgm:pt modelId="{D131CDB9-E2CC-4B29-ABAC-A786FE5CAB7C}" type="pres">
      <dgm:prSet presAssocID="{2170E87E-EA0D-4119-8726-81119C2439EB}" presName="text" presStyleLbl="node1" presStyleIdx="1" presStyleCnt="3">
        <dgm:presLayoutVars>
          <dgm:bulletEnabled val="1"/>
        </dgm:presLayoutVars>
      </dgm:prSet>
      <dgm:spPr/>
    </dgm:pt>
    <dgm:pt modelId="{2C5776C3-D184-4469-A177-8BC40E8E0F68}" type="pres">
      <dgm:prSet presAssocID="{4427FEBE-2FFA-49B2-A241-0CD83861FF95}" presName="spacer" presStyleCnt="0"/>
      <dgm:spPr/>
    </dgm:pt>
    <dgm:pt modelId="{756C64BB-41FB-4088-AE92-B363AABF93D4}" type="pres">
      <dgm:prSet presAssocID="{7669C064-3482-4226-9A8F-568493E637A6}" presName="comp" presStyleCnt="0"/>
      <dgm:spPr/>
    </dgm:pt>
    <dgm:pt modelId="{71000605-8804-4591-B42A-DA65F62BA790}" type="pres">
      <dgm:prSet presAssocID="{7669C064-3482-4226-9A8F-568493E637A6}" presName="box" presStyleLbl="node1" presStyleIdx="2" presStyleCnt="3" custScaleY="63760"/>
      <dgm:spPr/>
    </dgm:pt>
    <dgm:pt modelId="{3778B5E5-52E7-4A58-ADA7-E48F04282453}" type="pres">
      <dgm:prSet presAssocID="{7669C064-3482-4226-9A8F-568493E637A6}" presName="img" presStyleLbl="fgImgPlace1" presStyleIdx="2" presStyleCnt="3" custScaleX="75785" custScaleY="7591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6000" r="-6000"/>
          </a:stretch>
        </a:blipFill>
      </dgm:spPr>
    </dgm:pt>
    <dgm:pt modelId="{38B50F10-DB20-4473-AE17-ECCD0DFE6830}" type="pres">
      <dgm:prSet presAssocID="{7669C064-3482-4226-9A8F-568493E637A6}" presName="text" presStyleLbl="node1" presStyleIdx="2" presStyleCnt="3">
        <dgm:presLayoutVars>
          <dgm:bulletEnabled val="1"/>
        </dgm:presLayoutVars>
      </dgm:prSet>
      <dgm:spPr/>
    </dgm:pt>
  </dgm:ptLst>
  <dgm:cxnLst>
    <dgm:cxn modelId="{74AA410A-7453-4D4C-8361-299A87AABFB3}" type="presOf" srcId="{072588DB-B806-483B-8A47-918390C79048}" destId="{B91E5964-C088-4DFD-84AD-068C77B743C5}" srcOrd="0" destOrd="0" presId="urn:microsoft.com/office/officeart/2005/8/layout/vList4"/>
    <dgm:cxn modelId="{4C3B960D-8F2B-44BE-A72B-3398F1B66BA8}" type="presOf" srcId="{2170E87E-EA0D-4119-8726-81119C2439EB}" destId="{D131CDB9-E2CC-4B29-ABAC-A786FE5CAB7C}" srcOrd="1" destOrd="0" presId="urn:microsoft.com/office/officeart/2005/8/layout/vList4"/>
    <dgm:cxn modelId="{47D15A11-0667-4E43-A730-3B60E9B3C803}" type="presOf" srcId="{2170E87E-EA0D-4119-8726-81119C2439EB}" destId="{579482FC-68EE-4D28-B917-633184C3B787}" srcOrd="0" destOrd="0" presId="urn:microsoft.com/office/officeart/2005/8/layout/vList4"/>
    <dgm:cxn modelId="{F8754B12-A1C0-46CB-9506-42A2B7833AE5}" type="presOf" srcId="{3F7E69FD-63FE-473F-9DCE-FDF341B753D9}" destId="{71000605-8804-4591-B42A-DA65F62BA790}" srcOrd="0" destOrd="1" presId="urn:microsoft.com/office/officeart/2005/8/layout/vList4"/>
    <dgm:cxn modelId="{EEE97119-180C-4DC6-A77D-A88DD9424F7B}" type="presOf" srcId="{0284A787-6000-4048-AC12-28C9273FE229}" destId="{D131CDB9-E2CC-4B29-ABAC-A786FE5CAB7C}" srcOrd="1" destOrd="3" presId="urn:microsoft.com/office/officeart/2005/8/layout/vList4"/>
    <dgm:cxn modelId="{85644B1B-6ABE-4059-80DA-F9E235B34D5C}" type="presOf" srcId="{6B27DA0E-B2E6-4A30-927B-658E69E08AFD}" destId="{38B50F10-DB20-4473-AE17-ECCD0DFE6830}" srcOrd="1" destOrd="2" presId="urn:microsoft.com/office/officeart/2005/8/layout/vList4"/>
    <dgm:cxn modelId="{E33B4C1B-1747-4B73-843D-2050095D8F3A}" type="presOf" srcId="{6B27DA0E-B2E6-4A30-927B-658E69E08AFD}" destId="{71000605-8804-4591-B42A-DA65F62BA790}" srcOrd="0" destOrd="2" presId="urn:microsoft.com/office/officeart/2005/8/layout/vList4"/>
    <dgm:cxn modelId="{EA72981C-1BE6-4AF6-A788-277DA4950D3B}" type="presOf" srcId="{5DC19278-5D35-45FB-8904-0F2AAA88839D}" destId="{BEC91D91-02F1-4FEF-B33F-B5391462246D}" srcOrd="1" destOrd="1" presId="urn:microsoft.com/office/officeart/2005/8/layout/vList4"/>
    <dgm:cxn modelId="{6DB8671E-3F87-41D4-919E-EF87D8864952}" srcId="{2BF73787-F40A-4770-BA5A-AA9BE564EAF1}" destId="{3F32336C-2348-4DF5-A97C-90CD4D54F4DD}" srcOrd="2" destOrd="0" parTransId="{9CC053C8-F8D7-4967-94D6-1DB327B046FE}" sibTransId="{A6C51437-A1E7-4DBC-B420-44EDCAD9AA0E}"/>
    <dgm:cxn modelId="{D4051F20-7E6D-4378-BF8D-97BA582B2AFA}" srcId="{2170E87E-EA0D-4119-8726-81119C2439EB}" destId="{4A5E94FE-F9E1-4963-9D3C-20995F7C9B5B}" srcOrd="0" destOrd="0" parTransId="{328712D7-85D2-49AD-9484-A7A743E6474A}" sibTransId="{60B3DED3-8A24-4D20-8283-FAAC5789E9A0}"/>
    <dgm:cxn modelId="{87795C22-47EA-4C1B-A972-320D8C7AA17E}" srcId="{4506F607-51F3-416A-B5A4-1108BEC4662C}" destId="{CF6FC78D-56B0-40DE-87F5-37FF2B8555B3}" srcOrd="1" destOrd="0" parTransId="{C23CB94D-A9B8-4C62-945C-260EF88C8559}" sibTransId="{B581AB46-209C-4CBD-8FA8-91DD95AC746E}"/>
    <dgm:cxn modelId="{A73FB22B-8669-44B2-BE63-F2E67943C0A3}" type="presOf" srcId="{341B8D76-0FB3-4B27-83ED-AF9B41282321}" destId="{BEC91D91-02F1-4FEF-B33F-B5391462246D}" srcOrd="1" destOrd="5" presId="urn:microsoft.com/office/officeart/2005/8/layout/vList4"/>
    <dgm:cxn modelId="{4BCF832E-2BC1-445F-A5D8-83E6CD96DC62}" srcId="{7669C064-3482-4226-9A8F-568493E637A6}" destId="{3F7E69FD-63FE-473F-9DCE-FDF341B753D9}" srcOrd="0" destOrd="0" parTransId="{9BFD6658-E8AC-40F1-9A82-0958AC7B369B}" sibTransId="{91480BAD-ABA1-4DCD-9C06-2506ED2DC536}"/>
    <dgm:cxn modelId="{977A9230-C6ED-4F23-BE89-6902265416D5}" type="presOf" srcId="{7669C064-3482-4226-9A8F-568493E637A6}" destId="{38B50F10-DB20-4473-AE17-ECCD0DFE6830}" srcOrd="1" destOrd="0" presId="urn:microsoft.com/office/officeart/2005/8/layout/vList4"/>
    <dgm:cxn modelId="{2B4AB932-2989-44B3-B0B6-01B41F3192BA}" type="presOf" srcId="{3F32336C-2348-4DF5-A97C-90CD4D54F4DD}" destId="{BEC91D91-02F1-4FEF-B33F-B5391462246D}" srcOrd="1" destOrd="3" presId="urn:microsoft.com/office/officeart/2005/8/layout/vList4"/>
    <dgm:cxn modelId="{DB299E3A-8C08-4A78-84F3-599F8FC9518F}" type="presOf" srcId="{0284A787-6000-4048-AC12-28C9273FE229}" destId="{579482FC-68EE-4D28-B917-633184C3B787}" srcOrd="0" destOrd="3" presId="urn:microsoft.com/office/officeart/2005/8/layout/vList4"/>
    <dgm:cxn modelId="{4924E33E-BC1A-45FA-A3BD-C1AEA9EB71E0}" type="presOf" srcId="{33390860-09AC-48A6-A117-2CF7446E4098}" destId="{D131CDB9-E2CC-4B29-ABAC-A786FE5CAB7C}" srcOrd="1" destOrd="2" presId="urn:microsoft.com/office/officeart/2005/8/layout/vList4"/>
    <dgm:cxn modelId="{988FB25D-95D3-4E86-A22D-40AFF49DCD9D}" type="presOf" srcId="{3F32336C-2348-4DF5-A97C-90CD4D54F4DD}" destId="{5FA5ABE6-00CA-4182-928D-927F52C00DA0}" srcOrd="0" destOrd="3" presId="urn:microsoft.com/office/officeart/2005/8/layout/vList4"/>
    <dgm:cxn modelId="{8E5BEC5F-180D-4389-825B-F7072066A783}" type="presOf" srcId="{3F7E69FD-63FE-473F-9DCE-FDF341B753D9}" destId="{38B50F10-DB20-4473-AE17-ECCD0DFE6830}" srcOrd="1" destOrd="1" presId="urn:microsoft.com/office/officeart/2005/8/layout/vList4"/>
    <dgm:cxn modelId="{9444B760-EEA7-473A-ABB5-7FAF621AE1C3}" type="presOf" srcId="{CF6FC78D-56B0-40DE-87F5-37FF2B8555B3}" destId="{5FA5ABE6-00CA-4182-928D-927F52C00DA0}" srcOrd="0" destOrd="6" presId="urn:microsoft.com/office/officeart/2005/8/layout/vList4"/>
    <dgm:cxn modelId="{F59E7E44-519A-47F3-9CBA-FFA3D6A0CB87}" type="presOf" srcId="{7669C064-3482-4226-9A8F-568493E637A6}" destId="{71000605-8804-4591-B42A-DA65F62BA790}" srcOrd="0" destOrd="0" presId="urn:microsoft.com/office/officeart/2005/8/layout/vList4"/>
    <dgm:cxn modelId="{1E744148-55C4-4A78-9B03-E066BF21AA90}" srcId="{072588DB-B806-483B-8A47-918390C79048}" destId="{2170E87E-EA0D-4119-8726-81119C2439EB}" srcOrd="1" destOrd="0" parTransId="{F3466486-DEAB-4A8C-BA48-2F3041E01384}" sibTransId="{4427FEBE-2FFA-49B2-A241-0CD83861FF95}"/>
    <dgm:cxn modelId="{D9B8084C-903C-417A-9339-01620DFEAF2D}" type="presOf" srcId="{2BF73787-F40A-4770-BA5A-AA9BE564EAF1}" destId="{BEC91D91-02F1-4FEF-B33F-B5391462246D}" srcOrd="1" destOrd="0" presId="urn:microsoft.com/office/officeart/2005/8/layout/vList4"/>
    <dgm:cxn modelId="{FE43A56C-D42F-413A-A414-0A9B6853F1A4}" type="presOf" srcId="{33390860-09AC-48A6-A117-2CF7446E4098}" destId="{579482FC-68EE-4D28-B917-633184C3B787}" srcOrd="0" destOrd="2" presId="urn:microsoft.com/office/officeart/2005/8/layout/vList4"/>
    <dgm:cxn modelId="{95617151-EB7D-4FFD-BD26-90A7D8F5485C}" srcId="{2170E87E-EA0D-4119-8726-81119C2439EB}" destId="{0284A787-6000-4048-AC12-28C9273FE229}" srcOrd="2" destOrd="0" parTransId="{836BD2E0-12A1-4D2E-9CFE-527385975382}" sibTransId="{877AA2F9-6E35-4360-B8FD-6523BF6D11C8}"/>
    <dgm:cxn modelId="{9CB81F76-7E14-474E-8C48-8254C7A07674}" type="presOf" srcId="{98C8A5EB-330C-48FA-B69A-E42356CFC3E4}" destId="{BEC91D91-02F1-4FEF-B33F-B5391462246D}" srcOrd="1" destOrd="2" presId="urn:microsoft.com/office/officeart/2005/8/layout/vList4"/>
    <dgm:cxn modelId="{EB26B777-2346-45C4-B54F-11F47E33A31A}" srcId="{2170E87E-EA0D-4119-8726-81119C2439EB}" destId="{F558D716-B7FB-4ED8-BDDD-88DBE7D64D0E}" srcOrd="3" destOrd="0" parTransId="{3BF8E0BF-A482-4E17-8ADE-1AA9C43C7190}" sibTransId="{DEEBCA4F-AAFA-4E6A-8534-48D20E9B3749}"/>
    <dgm:cxn modelId="{1FC77C7C-E5D0-487D-A75E-C0255D9EB43F}" type="presOf" srcId="{CF6FC78D-56B0-40DE-87F5-37FF2B8555B3}" destId="{BEC91D91-02F1-4FEF-B33F-B5391462246D}" srcOrd="1" destOrd="6" presId="urn:microsoft.com/office/officeart/2005/8/layout/vList4"/>
    <dgm:cxn modelId="{DD9F368C-A7C2-4348-B92E-11EF29909D3E}" srcId="{2BF73787-F40A-4770-BA5A-AA9BE564EAF1}" destId="{98C8A5EB-330C-48FA-B69A-E42356CFC3E4}" srcOrd="1" destOrd="0" parTransId="{D5BE1635-CFD4-4276-AE0F-247C1723E98F}" sibTransId="{3A015DEE-6931-4A44-892A-4489E165E246}"/>
    <dgm:cxn modelId="{8BDCFC8D-BE7C-4121-8474-BD220E273918}" type="presOf" srcId="{4A5E94FE-F9E1-4963-9D3C-20995F7C9B5B}" destId="{D131CDB9-E2CC-4B29-ABAC-A786FE5CAB7C}" srcOrd="1" destOrd="1" presId="urn:microsoft.com/office/officeart/2005/8/layout/vList4"/>
    <dgm:cxn modelId="{01733999-9052-472D-BBA6-55EF583BD433}" srcId="{2BF73787-F40A-4770-BA5A-AA9BE564EAF1}" destId="{4506F607-51F3-416A-B5A4-1108BEC4662C}" srcOrd="3" destOrd="0" parTransId="{B4D20AC4-BE07-4E78-A745-78789947BA67}" sibTransId="{A0407ADB-6653-44DE-BBF3-48603D394FA6}"/>
    <dgm:cxn modelId="{6B297FA0-792E-48AF-9179-5D3A9D4A4827}" type="presOf" srcId="{4A5E94FE-F9E1-4963-9D3C-20995F7C9B5B}" destId="{579482FC-68EE-4D28-B917-633184C3B787}" srcOrd="0" destOrd="1" presId="urn:microsoft.com/office/officeart/2005/8/layout/vList4"/>
    <dgm:cxn modelId="{5E69BFAB-0608-4F54-A4A8-BD87E5B64DC3}" srcId="{4506F607-51F3-416A-B5A4-1108BEC4662C}" destId="{341B8D76-0FB3-4B27-83ED-AF9B41282321}" srcOrd="0" destOrd="0" parTransId="{C326FBE2-90F3-421B-9313-59F1A9D7BD0B}" sibTransId="{F6FAC509-2A3D-414A-9646-37C3E7A7EF90}"/>
    <dgm:cxn modelId="{432D26B1-8E8A-44D1-A571-A2675B3FF1CD}" srcId="{072588DB-B806-483B-8A47-918390C79048}" destId="{7669C064-3482-4226-9A8F-568493E637A6}" srcOrd="2" destOrd="0" parTransId="{0DE1B54F-9BE3-4640-AE0D-A72DEE2A7E63}" sibTransId="{6A3B4376-7B97-4DEA-A2F3-24A506E55941}"/>
    <dgm:cxn modelId="{127C65C0-D7AF-4F31-B83F-526356DC4394}" srcId="{7669C064-3482-4226-9A8F-568493E637A6}" destId="{6B27DA0E-B2E6-4A30-927B-658E69E08AFD}" srcOrd="1" destOrd="0" parTransId="{F6C385A9-E836-4C22-A336-8879EC48AB64}" sibTransId="{E9B91CDF-7936-4DD0-B23F-4D1967FED398}"/>
    <dgm:cxn modelId="{80B4F2C2-F0F1-4F67-8B10-76FFD3718E3F}" srcId="{2170E87E-EA0D-4119-8726-81119C2439EB}" destId="{33390860-09AC-48A6-A117-2CF7446E4098}" srcOrd="1" destOrd="0" parTransId="{8B520281-AB53-492E-954E-DD022EB85B95}" sibTransId="{337EAC24-96F3-4F12-A2C7-AA1EAC5870D7}"/>
    <dgm:cxn modelId="{4B08EAC9-A215-44EA-AB18-2B07E9C98A98}" srcId="{2BF73787-F40A-4770-BA5A-AA9BE564EAF1}" destId="{5DC19278-5D35-45FB-8904-0F2AAA88839D}" srcOrd="0" destOrd="0" parTransId="{22F10BC5-EA5E-4246-8E40-80F5F9FE84EE}" sibTransId="{4164EE10-D2E0-47D8-85EE-C42714018537}"/>
    <dgm:cxn modelId="{03E1EFC9-7444-4C54-B95D-7FC5D85B5434}" type="presOf" srcId="{4506F607-51F3-416A-B5A4-1108BEC4662C}" destId="{BEC91D91-02F1-4FEF-B33F-B5391462246D}" srcOrd="1" destOrd="4" presId="urn:microsoft.com/office/officeart/2005/8/layout/vList4"/>
    <dgm:cxn modelId="{35D870D1-B2B7-47B9-89BB-41B907F59432}" type="presOf" srcId="{2BF73787-F40A-4770-BA5A-AA9BE564EAF1}" destId="{5FA5ABE6-00CA-4182-928D-927F52C00DA0}" srcOrd="0" destOrd="0" presId="urn:microsoft.com/office/officeart/2005/8/layout/vList4"/>
    <dgm:cxn modelId="{1810F7D6-A5C9-4B92-BB94-AD59018F6128}" srcId="{072588DB-B806-483B-8A47-918390C79048}" destId="{2BF73787-F40A-4770-BA5A-AA9BE564EAF1}" srcOrd="0" destOrd="0" parTransId="{4AF2096E-E59A-49CB-BD22-74ED8E48F531}" sibTransId="{22A30A1A-5E81-46AC-A0BC-FC5B06957E61}"/>
    <dgm:cxn modelId="{13B2E6D7-E49B-4991-A474-15D3D55403F1}" type="presOf" srcId="{98C8A5EB-330C-48FA-B69A-E42356CFC3E4}" destId="{5FA5ABE6-00CA-4182-928D-927F52C00DA0}" srcOrd="0" destOrd="2" presId="urn:microsoft.com/office/officeart/2005/8/layout/vList4"/>
    <dgm:cxn modelId="{5A5141D8-156D-4E50-B9F7-61DE87224F1B}" type="presOf" srcId="{F558D716-B7FB-4ED8-BDDD-88DBE7D64D0E}" destId="{579482FC-68EE-4D28-B917-633184C3B787}" srcOrd="0" destOrd="4" presId="urn:microsoft.com/office/officeart/2005/8/layout/vList4"/>
    <dgm:cxn modelId="{F28EDBDA-6415-4806-925F-803961CD9EC7}" type="presOf" srcId="{341B8D76-0FB3-4B27-83ED-AF9B41282321}" destId="{5FA5ABE6-00CA-4182-928D-927F52C00DA0}" srcOrd="0" destOrd="5" presId="urn:microsoft.com/office/officeart/2005/8/layout/vList4"/>
    <dgm:cxn modelId="{13B20EDC-2539-44E8-A6E8-E92B76E0FF10}" type="presOf" srcId="{F558D716-B7FB-4ED8-BDDD-88DBE7D64D0E}" destId="{D131CDB9-E2CC-4B29-ABAC-A786FE5CAB7C}" srcOrd="1" destOrd="4" presId="urn:microsoft.com/office/officeart/2005/8/layout/vList4"/>
    <dgm:cxn modelId="{672BCCE7-0A2C-417F-A44E-55611071D440}" type="presOf" srcId="{4506F607-51F3-416A-B5A4-1108BEC4662C}" destId="{5FA5ABE6-00CA-4182-928D-927F52C00DA0}" srcOrd="0" destOrd="4" presId="urn:microsoft.com/office/officeart/2005/8/layout/vList4"/>
    <dgm:cxn modelId="{7951A4F5-B411-4DD2-9665-E7585E22A28D}" type="presOf" srcId="{5DC19278-5D35-45FB-8904-0F2AAA88839D}" destId="{5FA5ABE6-00CA-4182-928D-927F52C00DA0}" srcOrd="0" destOrd="1" presId="urn:microsoft.com/office/officeart/2005/8/layout/vList4"/>
    <dgm:cxn modelId="{BBAEEBE0-F6A2-47A1-96C9-F9067C9697E9}" type="presParOf" srcId="{B91E5964-C088-4DFD-84AD-068C77B743C5}" destId="{76A105D1-0AC6-417A-B2D2-4EC18249E610}" srcOrd="0" destOrd="0" presId="urn:microsoft.com/office/officeart/2005/8/layout/vList4"/>
    <dgm:cxn modelId="{A735205D-A3FA-40AF-8A97-BDA918CC48A6}" type="presParOf" srcId="{76A105D1-0AC6-417A-B2D2-4EC18249E610}" destId="{5FA5ABE6-00CA-4182-928D-927F52C00DA0}" srcOrd="0" destOrd="0" presId="urn:microsoft.com/office/officeart/2005/8/layout/vList4"/>
    <dgm:cxn modelId="{CF468244-F649-4209-9C35-E9A31DBDCCF5}" type="presParOf" srcId="{76A105D1-0AC6-417A-B2D2-4EC18249E610}" destId="{5AF74AF8-2B76-497F-8820-2E57031B8D4B}" srcOrd="1" destOrd="0" presId="urn:microsoft.com/office/officeart/2005/8/layout/vList4"/>
    <dgm:cxn modelId="{BAB5CCFE-D7D7-4410-9C6A-547EDA7F244D}" type="presParOf" srcId="{76A105D1-0AC6-417A-B2D2-4EC18249E610}" destId="{BEC91D91-02F1-4FEF-B33F-B5391462246D}" srcOrd="2" destOrd="0" presId="urn:microsoft.com/office/officeart/2005/8/layout/vList4"/>
    <dgm:cxn modelId="{8D5449E8-039E-49EE-B096-95684E00A0AA}" type="presParOf" srcId="{B91E5964-C088-4DFD-84AD-068C77B743C5}" destId="{8B1A016B-9ADD-4F90-A69A-86F7CDE70086}" srcOrd="1" destOrd="0" presId="urn:microsoft.com/office/officeart/2005/8/layout/vList4"/>
    <dgm:cxn modelId="{C6B1A2FE-32FF-4851-B558-A43E43E9DAC2}" type="presParOf" srcId="{B91E5964-C088-4DFD-84AD-068C77B743C5}" destId="{DB23C17B-6F29-4B9C-AE8C-7CB57C0ED25B}" srcOrd="2" destOrd="0" presId="urn:microsoft.com/office/officeart/2005/8/layout/vList4"/>
    <dgm:cxn modelId="{BDE3F3A4-6E67-4703-8E29-0787675B4FBF}" type="presParOf" srcId="{DB23C17B-6F29-4B9C-AE8C-7CB57C0ED25B}" destId="{579482FC-68EE-4D28-B917-633184C3B787}" srcOrd="0" destOrd="0" presId="urn:microsoft.com/office/officeart/2005/8/layout/vList4"/>
    <dgm:cxn modelId="{3AA87C5C-22C6-4590-9497-9FEA26A6060B}" type="presParOf" srcId="{DB23C17B-6F29-4B9C-AE8C-7CB57C0ED25B}" destId="{9D09B514-D8A0-4BE1-A22B-BCA172C94DD5}" srcOrd="1" destOrd="0" presId="urn:microsoft.com/office/officeart/2005/8/layout/vList4"/>
    <dgm:cxn modelId="{17518B8F-139B-463E-BF91-95DDF681BCAB}" type="presParOf" srcId="{DB23C17B-6F29-4B9C-AE8C-7CB57C0ED25B}" destId="{D131CDB9-E2CC-4B29-ABAC-A786FE5CAB7C}" srcOrd="2" destOrd="0" presId="urn:microsoft.com/office/officeart/2005/8/layout/vList4"/>
    <dgm:cxn modelId="{649CBC3F-CD79-4891-8D8F-81D702F46831}" type="presParOf" srcId="{B91E5964-C088-4DFD-84AD-068C77B743C5}" destId="{2C5776C3-D184-4469-A177-8BC40E8E0F68}" srcOrd="3" destOrd="0" presId="urn:microsoft.com/office/officeart/2005/8/layout/vList4"/>
    <dgm:cxn modelId="{CB58E0C2-6BCF-4F3B-9476-A7F0F28D9B73}" type="presParOf" srcId="{B91E5964-C088-4DFD-84AD-068C77B743C5}" destId="{756C64BB-41FB-4088-AE92-B363AABF93D4}" srcOrd="4" destOrd="0" presId="urn:microsoft.com/office/officeart/2005/8/layout/vList4"/>
    <dgm:cxn modelId="{0EB8D989-637D-4781-BF0C-B34ADAC564A2}" type="presParOf" srcId="{756C64BB-41FB-4088-AE92-B363AABF93D4}" destId="{71000605-8804-4591-B42A-DA65F62BA790}" srcOrd="0" destOrd="0" presId="urn:microsoft.com/office/officeart/2005/8/layout/vList4"/>
    <dgm:cxn modelId="{C73271B4-C511-47A2-BE65-1B82F27BE610}" type="presParOf" srcId="{756C64BB-41FB-4088-AE92-B363AABF93D4}" destId="{3778B5E5-52E7-4A58-ADA7-E48F04282453}" srcOrd="1" destOrd="0" presId="urn:microsoft.com/office/officeart/2005/8/layout/vList4"/>
    <dgm:cxn modelId="{EBB156C0-B289-49EF-B4DC-A7EEFA18D68F}" type="presParOf" srcId="{756C64BB-41FB-4088-AE92-B363AABF93D4}" destId="{38B50F10-DB20-4473-AE17-ECCD0DFE6830}" srcOrd="2" destOrd="0" presId="urn:microsoft.com/office/officeart/2005/8/layout/vList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AC7D35-ED5A-4EC7-8766-FC12EC45B314}"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AU"/>
        </a:p>
      </dgm:t>
    </dgm:pt>
    <dgm:pt modelId="{86BA37B2-8C76-4931-A274-C5F3BABF7812}">
      <dgm:prSet phldrT="[Text]"/>
      <dgm:spPr>
        <a:noFill/>
        <a:ln>
          <a:solidFill>
            <a:schemeClr val="accent3">
              <a:lumMod val="75000"/>
            </a:schemeClr>
          </a:solidFill>
        </a:ln>
      </dgm:spPr>
      <dgm:t>
        <a:bodyPr/>
        <a:lstStyle/>
        <a:p>
          <a:r>
            <a:rPr lang="en-AU" b="1" dirty="0">
              <a:solidFill>
                <a:srgbClr val="006600"/>
              </a:solidFill>
            </a:rPr>
            <a:t>Alton Field – Development (BUY 100%)</a:t>
          </a:r>
        </a:p>
      </dgm:t>
    </dgm:pt>
    <dgm:pt modelId="{546B5231-95F3-4CEF-BFFC-7F00AFFE0CC4}" type="parTrans" cxnId="{337B255B-F0F4-41AF-BDD8-DCB73AEBAE43}">
      <dgm:prSet/>
      <dgm:spPr/>
      <dgm:t>
        <a:bodyPr/>
        <a:lstStyle/>
        <a:p>
          <a:endParaRPr lang="en-AU"/>
        </a:p>
      </dgm:t>
    </dgm:pt>
    <dgm:pt modelId="{E41FA37D-A8B8-48C9-BE5C-7301DBEF0325}" type="sibTrans" cxnId="{337B255B-F0F4-41AF-BDD8-DCB73AEBAE43}">
      <dgm:prSet/>
      <dgm:spPr/>
      <dgm:t>
        <a:bodyPr/>
        <a:lstStyle/>
        <a:p>
          <a:endParaRPr lang="en-AU"/>
        </a:p>
      </dgm:t>
    </dgm:pt>
    <dgm:pt modelId="{531F3ED8-9831-4EA2-B851-DBA9098A104A}">
      <dgm:prSet phldrT="[Text]"/>
      <dgm:spPr>
        <a:noFill/>
        <a:ln>
          <a:solidFill>
            <a:schemeClr val="accent3">
              <a:lumMod val="75000"/>
            </a:schemeClr>
          </a:solidFill>
        </a:ln>
      </dgm:spPr>
      <dgm:t>
        <a:bodyPr/>
        <a:lstStyle/>
        <a:p>
          <a:r>
            <a:rPr lang="en-AU" dirty="0">
              <a:solidFill>
                <a:srgbClr val="006600"/>
              </a:solidFill>
            </a:rPr>
            <a:t>Recover ~48,000 </a:t>
          </a:r>
          <a:r>
            <a:rPr lang="en-AU" dirty="0" err="1">
              <a:solidFill>
                <a:srgbClr val="006600"/>
              </a:solidFill>
            </a:rPr>
            <a:t>bbl</a:t>
          </a:r>
          <a:r>
            <a:rPr lang="en-AU" dirty="0">
              <a:solidFill>
                <a:srgbClr val="006600"/>
              </a:solidFill>
            </a:rPr>
            <a:t> from existing wells. Qi = ~10-20 </a:t>
          </a:r>
          <a:r>
            <a:rPr lang="en-AU" dirty="0" err="1">
              <a:solidFill>
                <a:srgbClr val="006600"/>
              </a:solidFill>
            </a:rPr>
            <a:t>bopd</a:t>
          </a:r>
          <a:endParaRPr lang="en-AU" dirty="0">
            <a:solidFill>
              <a:srgbClr val="006600"/>
            </a:solidFill>
          </a:endParaRPr>
        </a:p>
      </dgm:t>
    </dgm:pt>
    <dgm:pt modelId="{25401480-6869-4369-A9CD-86A8379B648A}" type="parTrans" cxnId="{9891CFC1-0905-4836-B414-ED6C29D55E62}">
      <dgm:prSet/>
      <dgm:spPr/>
      <dgm:t>
        <a:bodyPr/>
        <a:lstStyle/>
        <a:p>
          <a:endParaRPr lang="en-AU"/>
        </a:p>
      </dgm:t>
    </dgm:pt>
    <dgm:pt modelId="{0E027C1B-EF93-40A2-8CF9-DEEBB8F5FBC7}" type="sibTrans" cxnId="{9891CFC1-0905-4836-B414-ED6C29D55E62}">
      <dgm:prSet/>
      <dgm:spPr/>
      <dgm:t>
        <a:bodyPr/>
        <a:lstStyle/>
        <a:p>
          <a:endParaRPr lang="en-AU"/>
        </a:p>
      </dgm:t>
    </dgm:pt>
    <dgm:pt modelId="{5E697863-16D3-4910-BE5C-8D6E5A9C71D7}">
      <dgm:prSet phldrT="[Text]"/>
      <dgm:spPr>
        <a:noFill/>
        <a:ln>
          <a:solidFill>
            <a:schemeClr val="accent3">
              <a:lumMod val="75000"/>
            </a:schemeClr>
          </a:solidFill>
        </a:ln>
      </dgm:spPr>
      <dgm:t>
        <a:bodyPr/>
        <a:lstStyle/>
        <a:p>
          <a:r>
            <a:rPr lang="en-AU" dirty="0">
              <a:solidFill>
                <a:srgbClr val="006600"/>
              </a:solidFill>
            </a:rPr>
            <a:t>Develop ~168,000 </a:t>
          </a:r>
          <a:r>
            <a:rPr lang="en-AU" dirty="0" err="1">
              <a:solidFill>
                <a:srgbClr val="006600"/>
              </a:solidFill>
            </a:rPr>
            <a:t>bbls</a:t>
          </a:r>
          <a:r>
            <a:rPr lang="en-AU" dirty="0">
              <a:solidFill>
                <a:srgbClr val="006600"/>
              </a:solidFill>
            </a:rPr>
            <a:t> from attic and unswept oil. Qi = ~100 </a:t>
          </a:r>
          <a:r>
            <a:rPr lang="en-AU" dirty="0" err="1">
              <a:solidFill>
                <a:srgbClr val="006600"/>
              </a:solidFill>
            </a:rPr>
            <a:t>bopd</a:t>
          </a:r>
          <a:endParaRPr lang="en-AU" dirty="0">
            <a:solidFill>
              <a:srgbClr val="006600"/>
            </a:solidFill>
          </a:endParaRPr>
        </a:p>
      </dgm:t>
    </dgm:pt>
    <dgm:pt modelId="{C305A612-B90C-4CBD-AE90-4DBCDED217E2}" type="parTrans" cxnId="{D77D8395-8A21-40D5-9E2F-3430FDC676B4}">
      <dgm:prSet/>
      <dgm:spPr/>
      <dgm:t>
        <a:bodyPr/>
        <a:lstStyle/>
        <a:p>
          <a:endParaRPr lang="en-AU"/>
        </a:p>
      </dgm:t>
    </dgm:pt>
    <dgm:pt modelId="{12C9B856-6158-4D3A-9C28-EBBF393063E0}" type="sibTrans" cxnId="{D77D8395-8A21-40D5-9E2F-3430FDC676B4}">
      <dgm:prSet/>
      <dgm:spPr/>
      <dgm:t>
        <a:bodyPr/>
        <a:lstStyle/>
        <a:p>
          <a:endParaRPr lang="en-AU"/>
        </a:p>
      </dgm:t>
    </dgm:pt>
    <dgm:pt modelId="{2ADF8D8A-4535-438A-B610-16B0D521DC57}">
      <dgm:prSet phldrT="[Text]"/>
      <dgm:spPr>
        <a:noFill/>
        <a:ln>
          <a:solidFill>
            <a:schemeClr val="accent3">
              <a:lumMod val="75000"/>
            </a:schemeClr>
          </a:solidFill>
        </a:ln>
      </dgm:spPr>
      <dgm:t>
        <a:bodyPr/>
        <a:lstStyle/>
        <a:p>
          <a:r>
            <a:rPr lang="en-AU" b="1" dirty="0" err="1">
              <a:solidFill>
                <a:srgbClr val="006600"/>
              </a:solidFill>
            </a:rPr>
            <a:t>Eluanbrook</a:t>
          </a:r>
          <a:r>
            <a:rPr lang="en-AU" b="1" dirty="0">
              <a:solidFill>
                <a:srgbClr val="006600"/>
              </a:solidFill>
            </a:rPr>
            <a:t> – </a:t>
          </a:r>
          <a:r>
            <a:rPr lang="en-AU" b="1" dirty="0" err="1">
              <a:solidFill>
                <a:srgbClr val="006600"/>
              </a:solidFill>
            </a:rPr>
            <a:t>Updip</a:t>
          </a:r>
          <a:r>
            <a:rPr lang="en-AU" b="1" dirty="0">
              <a:solidFill>
                <a:srgbClr val="006600"/>
              </a:solidFill>
            </a:rPr>
            <a:t> Appraisal (BUY 81.75%)</a:t>
          </a:r>
        </a:p>
      </dgm:t>
    </dgm:pt>
    <dgm:pt modelId="{DF26A2DD-1472-43F4-B9BD-3E491820A864}" type="parTrans" cxnId="{3281387B-5B73-4192-83DA-FA19B234B90B}">
      <dgm:prSet/>
      <dgm:spPr/>
      <dgm:t>
        <a:bodyPr/>
        <a:lstStyle/>
        <a:p>
          <a:endParaRPr lang="en-AU"/>
        </a:p>
      </dgm:t>
    </dgm:pt>
    <dgm:pt modelId="{A6BBEEFD-8EF0-4E99-9353-12116B0C42F4}" type="sibTrans" cxnId="{3281387B-5B73-4192-83DA-FA19B234B90B}">
      <dgm:prSet/>
      <dgm:spPr/>
      <dgm:t>
        <a:bodyPr/>
        <a:lstStyle/>
        <a:p>
          <a:endParaRPr lang="en-AU"/>
        </a:p>
      </dgm:t>
    </dgm:pt>
    <dgm:pt modelId="{5BBB0F94-5599-46EB-95DE-97035295C1C0}">
      <dgm:prSet phldrT="[Text]"/>
      <dgm:spPr>
        <a:noFill/>
        <a:ln>
          <a:solidFill>
            <a:schemeClr val="accent3">
              <a:lumMod val="75000"/>
            </a:schemeClr>
          </a:solidFill>
        </a:ln>
      </dgm:spPr>
      <dgm:t>
        <a:bodyPr/>
        <a:lstStyle/>
        <a:p>
          <a:r>
            <a:rPr lang="en-AU" dirty="0" err="1">
              <a:solidFill>
                <a:srgbClr val="006600"/>
              </a:solidFill>
            </a:rPr>
            <a:t>Eluanbrook</a:t>
          </a:r>
          <a:r>
            <a:rPr lang="en-AU" dirty="0">
              <a:solidFill>
                <a:srgbClr val="006600"/>
              </a:solidFill>
            </a:rPr>
            <a:t> 1 produced oil and gas to surface, perforated in poor reservoir only, sucked in water from below OWC</a:t>
          </a:r>
        </a:p>
      </dgm:t>
    </dgm:pt>
    <dgm:pt modelId="{6A89D00A-B679-44E6-8650-1E9481E040DE}" type="parTrans" cxnId="{999B472E-D493-45BF-B2DA-72BB751601F6}">
      <dgm:prSet/>
      <dgm:spPr/>
      <dgm:t>
        <a:bodyPr/>
        <a:lstStyle/>
        <a:p>
          <a:endParaRPr lang="en-AU"/>
        </a:p>
      </dgm:t>
    </dgm:pt>
    <dgm:pt modelId="{41376A17-2B5E-4F79-965B-F36A2E3500BD}" type="sibTrans" cxnId="{999B472E-D493-45BF-B2DA-72BB751601F6}">
      <dgm:prSet/>
      <dgm:spPr/>
      <dgm:t>
        <a:bodyPr/>
        <a:lstStyle/>
        <a:p>
          <a:endParaRPr lang="en-AU"/>
        </a:p>
      </dgm:t>
    </dgm:pt>
    <dgm:pt modelId="{FE0A9539-9D98-489A-84BF-D20D6625D44B}">
      <dgm:prSet phldrT="[Text]"/>
      <dgm:spPr>
        <a:noFill/>
        <a:ln>
          <a:solidFill>
            <a:schemeClr val="accent3">
              <a:lumMod val="75000"/>
            </a:schemeClr>
          </a:solidFill>
        </a:ln>
      </dgm:spPr>
      <dgm:t>
        <a:bodyPr/>
        <a:lstStyle/>
        <a:p>
          <a:r>
            <a:rPr lang="en-AU" dirty="0">
              <a:solidFill>
                <a:srgbClr val="006600"/>
              </a:solidFill>
            </a:rPr>
            <a:t>Drill </a:t>
          </a:r>
          <a:r>
            <a:rPr lang="en-AU" dirty="0" err="1">
              <a:solidFill>
                <a:srgbClr val="006600"/>
              </a:solidFill>
            </a:rPr>
            <a:t>Eluanbrook</a:t>
          </a:r>
          <a:r>
            <a:rPr lang="en-AU" dirty="0">
              <a:solidFill>
                <a:srgbClr val="006600"/>
              </a:solidFill>
            </a:rPr>
            <a:t> 2 appraising ~200,000 </a:t>
          </a:r>
          <a:r>
            <a:rPr lang="en-AU" dirty="0" err="1">
              <a:solidFill>
                <a:srgbClr val="006600"/>
              </a:solidFill>
            </a:rPr>
            <a:t>bbls</a:t>
          </a:r>
          <a:r>
            <a:rPr lang="en-AU" dirty="0">
              <a:solidFill>
                <a:srgbClr val="006600"/>
              </a:solidFill>
            </a:rPr>
            <a:t> in up dip location in better reservoir. Qi = ~100-200 </a:t>
          </a:r>
          <a:r>
            <a:rPr lang="en-AU" dirty="0" err="1">
              <a:solidFill>
                <a:srgbClr val="006600"/>
              </a:solidFill>
            </a:rPr>
            <a:t>bopd</a:t>
          </a:r>
          <a:endParaRPr lang="en-AU" dirty="0">
            <a:solidFill>
              <a:srgbClr val="006600"/>
            </a:solidFill>
          </a:endParaRPr>
        </a:p>
      </dgm:t>
    </dgm:pt>
    <dgm:pt modelId="{A1D50C79-7A90-4721-A615-92C8959FF60C}" type="parTrans" cxnId="{0F60BD85-DFF0-4098-A0D8-2E95A7C6FDF0}">
      <dgm:prSet/>
      <dgm:spPr/>
      <dgm:t>
        <a:bodyPr/>
        <a:lstStyle/>
        <a:p>
          <a:endParaRPr lang="en-AU"/>
        </a:p>
      </dgm:t>
    </dgm:pt>
    <dgm:pt modelId="{26E3D0BB-1959-4D98-9E45-C8285D9F67FC}" type="sibTrans" cxnId="{0F60BD85-DFF0-4098-A0D8-2E95A7C6FDF0}">
      <dgm:prSet/>
      <dgm:spPr/>
      <dgm:t>
        <a:bodyPr/>
        <a:lstStyle/>
        <a:p>
          <a:endParaRPr lang="en-AU"/>
        </a:p>
      </dgm:t>
    </dgm:pt>
    <dgm:pt modelId="{46851F75-719E-4521-8EE8-D5D36F599171}">
      <dgm:prSet phldrT="[Text]"/>
      <dgm:spPr>
        <a:noFill/>
        <a:ln>
          <a:solidFill>
            <a:schemeClr val="accent3">
              <a:lumMod val="75000"/>
            </a:schemeClr>
          </a:solidFill>
        </a:ln>
      </dgm:spPr>
      <dgm:t>
        <a:bodyPr/>
        <a:lstStyle/>
        <a:p>
          <a:r>
            <a:rPr lang="en-AU" b="1" dirty="0">
              <a:solidFill>
                <a:srgbClr val="006600"/>
              </a:solidFill>
            </a:rPr>
            <a:t>Downlands (BUY 100%)</a:t>
          </a:r>
        </a:p>
      </dgm:t>
    </dgm:pt>
    <dgm:pt modelId="{ED36273D-D245-4A35-8EAE-FADAE9A3F6ED}" type="parTrans" cxnId="{0623477E-1C72-4E70-AF58-AE64EC7F3DF2}">
      <dgm:prSet/>
      <dgm:spPr/>
      <dgm:t>
        <a:bodyPr/>
        <a:lstStyle/>
        <a:p>
          <a:endParaRPr lang="en-AU"/>
        </a:p>
      </dgm:t>
    </dgm:pt>
    <dgm:pt modelId="{1AA73799-6EAE-4147-8760-FD643AD22E5B}" type="sibTrans" cxnId="{0623477E-1C72-4E70-AF58-AE64EC7F3DF2}">
      <dgm:prSet/>
      <dgm:spPr/>
      <dgm:t>
        <a:bodyPr/>
        <a:lstStyle/>
        <a:p>
          <a:endParaRPr lang="en-AU"/>
        </a:p>
      </dgm:t>
    </dgm:pt>
    <dgm:pt modelId="{28A5406D-A6B9-4D20-A4E7-03001800FC7E}">
      <dgm:prSet phldrT="[Text]"/>
      <dgm:spPr>
        <a:noFill/>
        <a:ln>
          <a:solidFill>
            <a:schemeClr val="accent3">
              <a:lumMod val="75000"/>
            </a:schemeClr>
          </a:solidFill>
        </a:ln>
      </dgm:spPr>
      <dgm:t>
        <a:bodyPr/>
        <a:lstStyle/>
        <a:p>
          <a:r>
            <a:rPr lang="en-AU" dirty="0">
              <a:solidFill>
                <a:srgbClr val="006600"/>
              </a:solidFill>
            </a:rPr>
            <a:t>Targeting 20 </a:t>
          </a:r>
          <a:r>
            <a:rPr lang="en-AU" dirty="0" err="1">
              <a:solidFill>
                <a:srgbClr val="006600"/>
              </a:solidFill>
            </a:rPr>
            <a:t>Kbo</a:t>
          </a:r>
          <a:r>
            <a:rPr lang="en-AU" dirty="0">
              <a:solidFill>
                <a:srgbClr val="006600"/>
              </a:solidFill>
            </a:rPr>
            <a:t> (low) to 0.7 MMbo (high) in </a:t>
          </a:r>
          <a:r>
            <a:rPr lang="en-AU" dirty="0" err="1">
              <a:solidFill>
                <a:srgbClr val="006600"/>
              </a:solidFill>
            </a:rPr>
            <a:t>Tinowan</a:t>
          </a:r>
          <a:r>
            <a:rPr lang="en-AU" dirty="0">
              <a:solidFill>
                <a:srgbClr val="006600"/>
              </a:solidFill>
            </a:rPr>
            <a:t> Sandstone member</a:t>
          </a:r>
        </a:p>
      </dgm:t>
    </dgm:pt>
    <dgm:pt modelId="{50D79453-6317-4465-A890-6D62E479D696}" type="parTrans" cxnId="{1D03E51A-EE33-4CB3-8E75-44C0B7D46F45}">
      <dgm:prSet/>
      <dgm:spPr/>
      <dgm:t>
        <a:bodyPr/>
        <a:lstStyle/>
        <a:p>
          <a:endParaRPr lang="en-AU"/>
        </a:p>
      </dgm:t>
    </dgm:pt>
    <dgm:pt modelId="{685D9798-B232-4DCE-8102-5B90C974AECE}" type="sibTrans" cxnId="{1D03E51A-EE33-4CB3-8E75-44C0B7D46F45}">
      <dgm:prSet/>
      <dgm:spPr/>
      <dgm:t>
        <a:bodyPr/>
        <a:lstStyle/>
        <a:p>
          <a:endParaRPr lang="en-AU"/>
        </a:p>
      </dgm:t>
    </dgm:pt>
    <dgm:pt modelId="{3F570434-5BEB-4E70-B17C-DB8E8EE762A7}">
      <dgm:prSet phldrT="[Text]"/>
      <dgm:spPr>
        <a:noFill/>
        <a:ln>
          <a:solidFill>
            <a:schemeClr val="accent3">
              <a:lumMod val="75000"/>
            </a:schemeClr>
          </a:solidFill>
        </a:ln>
      </dgm:spPr>
      <dgm:t>
        <a:bodyPr/>
        <a:lstStyle/>
        <a:p>
          <a:r>
            <a:rPr lang="en-AU" dirty="0">
              <a:solidFill>
                <a:srgbClr val="006600"/>
              </a:solidFill>
            </a:rPr>
            <a:t>Restarting gas flow ~ 2 million </a:t>
          </a:r>
          <a:r>
            <a:rPr lang="en-AU" dirty="0" err="1">
              <a:solidFill>
                <a:srgbClr val="006600"/>
              </a:solidFill>
            </a:rPr>
            <a:t>cfg</a:t>
          </a:r>
          <a:r>
            <a:rPr lang="en-AU" dirty="0">
              <a:solidFill>
                <a:srgbClr val="006600"/>
              </a:solidFill>
            </a:rPr>
            <a:t>/</a:t>
          </a:r>
          <a:r>
            <a:rPr lang="en-AU" dirty="0" err="1">
              <a:solidFill>
                <a:srgbClr val="006600"/>
              </a:solidFill>
            </a:rPr>
            <a:t>mth</a:t>
          </a:r>
          <a:r>
            <a:rPr lang="en-AU" dirty="0">
              <a:solidFill>
                <a:srgbClr val="006600"/>
              </a:solidFill>
            </a:rPr>
            <a:t> and 15 </a:t>
          </a:r>
          <a:r>
            <a:rPr lang="en-AU" dirty="0" err="1">
              <a:solidFill>
                <a:srgbClr val="006600"/>
              </a:solidFill>
            </a:rPr>
            <a:t>bbls</a:t>
          </a:r>
          <a:r>
            <a:rPr lang="en-AU" dirty="0">
              <a:solidFill>
                <a:srgbClr val="006600"/>
              </a:solidFill>
            </a:rPr>
            <a:t> liquids</a:t>
          </a:r>
        </a:p>
      </dgm:t>
    </dgm:pt>
    <dgm:pt modelId="{B337DB8C-29D4-4863-9F08-7A12BDCEA7A3}" type="parTrans" cxnId="{BBFF994B-A04B-4A85-987E-8CF3B0F8263C}">
      <dgm:prSet/>
      <dgm:spPr/>
    </dgm:pt>
    <dgm:pt modelId="{F45B56D2-4AF4-4DE9-A039-03F47C5BA19C}" type="sibTrans" cxnId="{BBFF994B-A04B-4A85-987E-8CF3B0F8263C}">
      <dgm:prSet/>
      <dgm:spPr/>
    </dgm:pt>
    <dgm:pt modelId="{E1C2342B-BECB-4FE0-9D0F-0FB9132B6E9D}" type="pres">
      <dgm:prSet presAssocID="{5EAC7D35-ED5A-4EC7-8766-FC12EC45B314}" presName="linear" presStyleCnt="0">
        <dgm:presLayoutVars>
          <dgm:dir/>
          <dgm:resizeHandles val="exact"/>
        </dgm:presLayoutVars>
      </dgm:prSet>
      <dgm:spPr/>
    </dgm:pt>
    <dgm:pt modelId="{325CDCF4-E2FD-4A93-8CEE-2F0CBDC47838}" type="pres">
      <dgm:prSet presAssocID="{86BA37B2-8C76-4931-A274-C5F3BABF7812}" presName="comp" presStyleCnt="0"/>
      <dgm:spPr/>
    </dgm:pt>
    <dgm:pt modelId="{DFAE6915-A0A0-48C5-AB9A-C4F18CCE31F5}" type="pres">
      <dgm:prSet presAssocID="{86BA37B2-8C76-4931-A274-C5F3BABF7812}" presName="box" presStyleLbl="node1" presStyleIdx="0" presStyleCnt="3"/>
      <dgm:spPr/>
    </dgm:pt>
    <dgm:pt modelId="{6EDE8D75-B50B-47E0-B1B9-44BA77470047}" type="pres">
      <dgm:prSet presAssocID="{86BA37B2-8C76-4931-A274-C5F3BABF7812}" presName="img"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3000" r="-3000"/>
          </a:stretch>
        </a:blipFill>
      </dgm:spPr>
    </dgm:pt>
    <dgm:pt modelId="{E3BBCCB2-733C-4A79-B650-4AF15E64EC15}" type="pres">
      <dgm:prSet presAssocID="{86BA37B2-8C76-4931-A274-C5F3BABF7812}" presName="text" presStyleLbl="node1" presStyleIdx="0" presStyleCnt="3">
        <dgm:presLayoutVars>
          <dgm:bulletEnabled val="1"/>
        </dgm:presLayoutVars>
      </dgm:prSet>
      <dgm:spPr/>
    </dgm:pt>
    <dgm:pt modelId="{B5200D55-FD19-4ECF-BD28-4F4B1B3E3A0A}" type="pres">
      <dgm:prSet presAssocID="{E41FA37D-A8B8-48C9-BE5C-7301DBEF0325}" presName="spacer" presStyleCnt="0"/>
      <dgm:spPr/>
    </dgm:pt>
    <dgm:pt modelId="{1258114E-8BBF-40FB-8B52-605BD5140303}" type="pres">
      <dgm:prSet presAssocID="{2ADF8D8A-4535-438A-B610-16B0D521DC57}" presName="comp" presStyleCnt="0"/>
      <dgm:spPr/>
    </dgm:pt>
    <dgm:pt modelId="{174C69AD-7698-4DF5-A6D7-A6E5D0700ED0}" type="pres">
      <dgm:prSet presAssocID="{2ADF8D8A-4535-438A-B610-16B0D521DC57}" presName="box" presStyleLbl="node1" presStyleIdx="1" presStyleCnt="3"/>
      <dgm:spPr/>
    </dgm:pt>
    <dgm:pt modelId="{64C2A127-5BEC-4A86-B3BC-B963319301F4}" type="pres">
      <dgm:prSet presAssocID="{2ADF8D8A-4535-438A-B610-16B0D521DC57}" presName="img"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8000" b="-8000"/>
          </a:stretch>
        </a:blipFill>
      </dgm:spPr>
    </dgm:pt>
    <dgm:pt modelId="{4C9019B0-A5FA-423E-A128-69A036585BE6}" type="pres">
      <dgm:prSet presAssocID="{2ADF8D8A-4535-438A-B610-16B0D521DC57}" presName="text" presStyleLbl="node1" presStyleIdx="1" presStyleCnt="3">
        <dgm:presLayoutVars>
          <dgm:bulletEnabled val="1"/>
        </dgm:presLayoutVars>
      </dgm:prSet>
      <dgm:spPr/>
    </dgm:pt>
    <dgm:pt modelId="{7E4EA61F-1E7A-41FA-B0EA-BF0DDC1C1E16}" type="pres">
      <dgm:prSet presAssocID="{A6BBEEFD-8EF0-4E99-9353-12116B0C42F4}" presName="spacer" presStyleCnt="0"/>
      <dgm:spPr/>
    </dgm:pt>
    <dgm:pt modelId="{1DD2511C-8CB2-4DFC-83DC-01630CC83F4A}" type="pres">
      <dgm:prSet presAssocID="{46851F75-719E-4521-8EE8-D5D36F599171}" presName="comp" presStyleCnt="0"/>
      <dgm:spPr/>
    </dgm:pt>
    <dgm:pt modelId="{53EBB7AB-A414-41CF-9620-1E57A3DFE0B1}" type="pres">
      <dgm:prSet presAssocID="{46851F75-719E-4521-8EE8-D5D36F599171}" presName="box" presStyleLbl="node1" presStyleIdx="2" presStyleCnt="3"/>
      <dgm:spPr/>
    </dgm:pt>
    <dgm:pt modelId="{CEAB2478-EC6B-4279-A136-55CF9C82D9A7}" type="pres">
      <dgm:prSet presAssocID="{46851F75-719E-4521-8EE8-D5D36F599171}" presName="img"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9000" b="-9000"/>
          </a:stretch>
        </a:blipFill>
      </dgm:spPr>
    </dgm:pt>
    <dgm:pt modelId="{E9995588-7FE1-4EB6-A73B-4D7FD4380272}" type="pres">
      <dgm:prSet presAssocID="{46851F75-719E-4521-8EE8-D5D36F599171}" presName="text" presStyleLbl="node1" presStyleIdx="2" presStyleCnt="3">
        <dgm:presLayoutVars>
          <dgm:bulletEnabled val="1"/>
        </dgm:presLayoutVars>
      </dgm:prSet>
      <dgm:spPr/>
    </dgm:pt>
  </dgm:ptLst>
  <dgm:cxnLst>
    <dgm:cxn modelId="{F7B4FB07-1980-4CC5-A9F3-EB431C6DD134}" type="presOf" srcId="{FE0A9539-9D98-489A-84BF-D20D6625D44B}" destId="{174C69AD-7698-4DF5-A6D7-A6E5D0700ED0}" srcOrd="0" destOrd="2" presId="urn:microsoft.com/office/officeart/2005/8/layout/vList4"/>
    <dgm:cxn modelId="{1D03E51A-EE33-4CB3-8E75-44C0B7D46F45}" srcId="{46851F75-719E-4521-8EE8-D5D36F599171}" destId="{28A5406D-A6B9-4D20-A4E7-03001800FC7E}" srcOrd="0" destOrd="0" parTransId="{50D79453-6317-4465-A890-6D62E479D696}" sibTransId="{685D9798-B232-4DCE-8102-5B90C974AECE}"/>
    <dgm:cxn modelId="{75962924-A45D-4F17-B8FC-092DB2C9A054}" type="presOf" srcId="{531F3ED8-9831-4EA2-B851-DBA9098A104A}" destId="{DFAE6915-A0A0-48C5-AB9A-C4F18CCE31F5}" srcOrd="0" destOrd="1" presId="urn:microsoft.com/office/officeart/2005/8/layout/vList4"/>
    <dgm:cxn modelId="{1BEFFA25-6F49-437D-845B-BEA91BA7B318}" type="presOf" srcId="{46851F75-719E-4521-8EE8-D5D36F599171}" destId="{E9995588-7FE1-4EB6-A73B-4D7FD4380272}" srcOrd="1" destOrd="0" presId="urn:microsoft.com/office/officeart/2005/8/layout/vList4"/>
    <dgm:cxn modelId="{999B472E-D493-45BF-B2DA-72BB751601F6}" srcId="{2ADF8D8A-4535-438A-B610-16B0D521DC57}" destId="{5BBB0F94-5599-46EB-95DE-97035295C1C0}" srcOrd="0" destOrd="0" parTransId="{6A89D00A-B679-44E6-8650-1E9481E040DE}" sibTransId="{41376A17-2B5E-4F79-965B-F36A2E3500BD}"/>
    <dgm:cxn modelId="{FAA21F3D-7129-41ED-B51F-6A63B16EA480}" type="presOf" srcId="{86BA37B2-8C76-4931-A274-C5F3BABF7812}" destId="{E3BBCCB2-733C-4A79-B650-4AF15E64EC15}" srcOrd="1" destOrd="0" presId="urn:microsoft.com/office/officeart/2005/8/layout/vList4"/>
    <dgm:cxn modelId="{337B255B-F0F4-41AF-BDD8-DCB73AEBAE43}" srcId="{5EAC7D35-ED5A-4EC7-8766-FC12EC45B314}" destId="{86BA37B2-8C76-4931-A274-C5F3BABF7812}" srcOrd="0" destOrd="0" parTransId="{546B5231-95F3-4CEF-BFFC-7F00AFFE0CC4}" sibTransId="{E41FA37D-A8B8-48C9-BE5C-7301DBEF0325}"/>
    <dgm:cxn modelId="{BBFF994B-A04B-4A85-987E-8CF3B0F8263C}" srcId="{46851F75-719E-4521-8EE8-D5D36F599171}" destId="{3F570434-5BEB-4E70-B17C-DB8E8EE762A7}" srcOrd="1" destOrd="0" parTransId="{B337DB8C-29D4-4863-9F08-7A12BDCEA7A3}" sibTransId="{F45B56D2-4AF4-4DE9-A039-03F47C5BA19C}"/>
    <dgm:cxn modelId="{3281387B-5B73-4192-83DA-FA19B234B90B}" srcId="{5EAC7D35-ED5A-4EC7-8766-FC12EC45B314}" destId="{2ADF8D8A-4535-438A-B610-16B0D521DC57}" srcOrd="1" destOrd="0" parTransId="{DF26A2DD-1472-43F4-B9BD-3E491820A864}" sibTransId="{A6BBEEFD-8EF0-4E99-9353-12116B0C42F4}"/>
    <dgm:cxn modelId="{2056C87D-D45B-4FBA-9EDA-43342984AAFD}" type="presOf" srcId="{5BBB0F94-5599-46EB-95DE-97035295C1C0}" destId="{4C9019B0-A5FA-423E-A128-69A036585BE6}" srcOrd="1" destOrd="1" presId="urn:microsoft.com/office/officeart/2005/8/layout/vList4"/>
    <dgm:cxn modelId="{0623477E-1C72-4E70-AF58-AE64EC7F3DF2}" srcId="{5EAC7D35-ED5A-4EC7-8766-FC12EC45B314}" destId="{46851F75-719E-4521-8EE8-D5D36F599171}" srcOrd="2" destOrd="0" parTransId="{ED36273D-D245-4A35-8EAE-FADAE9A3F6ED}" sibTransId="{1AA73799-6EAE-4147-8760-FD643AD22E5B}"/>
    <dgm:cxn modelId="{0F60BD85-DFF0-4098-A0D8-2E95A7C6FDF0}" srcId="{2ADF8D8A-4535-438A-B610-16B0D521DC57}" destId="{FE0A9539-9D98-489A-84BF-D20D6625D44B}" srcOrd="1" destOrd="0" parTransId="{A1D50C79-7A90-4721-A615-92C8959FF60C}" sibTransId="{26E3D0BB-1959-4D98-9E45-C8285D9F67FC}"/>
    <dgm:cxn modelId="{01BD6A89-1E9A-4A71-BC98-302773526821}" type="presOf" srcId="{2ADF8D8A-4535-438A-B610-16B0D521DC57}" destId="{174C69AD-7698-4DF5-A6D7-A6E5D0700ED0}" srcOrd="0" destOrd="0" presId="urn:microsoft.com/office/officeart/2005/8/layout/vList4"/>
    <dgm:cxn modelId="{197F038A-E774-42CA-8194-064B35953EDF}" type="presOf" srcId="{5E697863-16D3-4910-BE5C-8D6E5A9C71D7}" destId="{E3BBCCB2-733C-4A79-B650-4AF15E64EC15}" srcOrd="1" destOrd="2" presId="urn:microsoft.com/office/officeart/2005/8/layout/vList4"/>
    <dgm:cxn modelId="{D77D8395-8A21-40D5-9E2F-3430FDC676B4}" srcId="{86BA37B2-8C76-4931-A274-C5F3BABF7812}" destId="{5E697863-16D3-4910-BE5C-8D6E5A9C71D7}" srcOrd="1" destOrd="0" parTransId="{C305A612-B90C-4CBD-AE90-4DBCDED217E2}" sibTransId="{12C9B856-6158-4D3A-9C28-EBBF393063E0}"/>
    <dgm:cxn modelId="{AF52DF97-CCD2-4F29-8255-E49A6F764F5E}" type="presOf" srcId="{28A5406D-A6B9-4D20-A4E7-03001800FC7E}" destId="{53EBB7AB-A414-41CF-9620-1E57A3DFE0B1}" srcOrd="0" destOrd="1" presId="urn:microsoft.com/office/officeart/2005/8/layout/vList4"/>
    <dgm:cxn modelId="{86DE37B1-5232-44E6-BC06-DF54E59AF63B}" type="presOf" srcId="{FE0A9539-9D98-489A-84BF-D20D6625D44B}" destId="{4C9019B0-A5FA-423E-A128-69A036585BE6}" srcOrd="1" destOrd="2" presId="urn:microsoft.com/office/officeart/2005/8/layout/vList4"/>
    <dgm:cxn modelId="{D3FC55BC-429B-4189-B2C9-039C60B1601C}" type="presOf" srcId="{46851F75-719E-4521-8EE8-D5D36F599171}" destId="{53EBB7AB-A414-41CF-9620-1E57A3DFE0B1}" srcOrd="0" destOrd="0" presId="urn:microsoft.com/office/officeart/2005/8/layout/vList4"/>
    <dgm:cxn modelId="{9891CFC1-0905-4836-B414-ED6C29D55E62}" srcId="{86BA37B2-8C76-4931-A274-C5F3BABF7812}" destId="{531F3ED8-9831-4EA2-B851-DBA9098A104A}" srcOrd="0" destOrd="0" parTransId="{25401480-6869-4369-A9CD-86A8379B648A}" sibTransId="{0E027C1B-EF93-40A2-8CF9-DEEBB8F5FBC7}"/>
    <dgm:cxn modelId="{807D07CE-32F6-4BB2-AC9F-331CE358495A}" type="presOf" srcId="{2ADF8D8A-4535-438A-B610-16B0D521DC57}" destId="{4C9019B0-A5FA-423E-A128-69A036585BE6}" srcOrd="1" destOrd="0" presId="urn:microsoft.com/office/officeart/2005/8/layout/vList4"/>
    <dgm:cxn modelId="{29D76DD4-DCBF-4EB9-B1D3-3058C43E0DFF}" type="presOf" srcId="{531F3ED8-9831-4EA2-B851-DBA9098A104A}" destId="{E3BBCCB2-733C-4A79-B650-4AF15E64EC15}" srcOrd="1" destOrd="1" presId="urn:microsoft.com/office/officeart/2005/8/layout/vList4"/>
    <dgm:cxn modelId="{CDC586DA-8CDD-478B-A2DC-3A4A711547CE}" type="presOf" srcId="{5EAC7D35-ED5A-4EC7-8766-FC12EC45B314}" destId="{E1C2342B-BECB-4FE0-9D0F-0FB9132B6E9D}" srcOrd="0" destOrd="0" presId="urn:microsoft.com/office/officeart/2005/8/layout/vList4"/>
    <dgm:cxn modelId="{F6DFFDDC-D16F-40EE-ABA1-4C29A59D1193}" type="presOf" srcId="{3F570434-5BEB-4E70-B17C-DB8E8EE762A7}" destId="{E9995588-7FE1-4EB6-A73B-4D7FD4380272}" srcOrd="1" destOrd="2" presId="urn:microsoft.com/office/officeart/2005/8/layout/vList4"/>
    <dgm:cxn modelId="{1CBA61DF-0004-42F0-B7CB-09C9B9385595}" type="presOf" srcId="{28A5406D-A6B9-4D20-A4E7-03001800FC7E}" destId="{E9995588-7FE1-4EB6-A73B-4D7FD4380272}" srcOrd="1" destOrd="1" presId="urn:microsoft.com/office/officeart/2005/8/layout/vList4"/>
    <dgm:cxn modelId="{AF32B2E2-DA2A-4D55-9BB0-0F07CF3C156F}" type="presOf" srcId="{86BA37B2-8C76-4931-A274-C5F3BABF7812}" destId="{DFAE6915-A0A0-48C5-AB9A-C4F18CCE31F5}" srcOrd="0" destOrd="0" presId="urn:microsoft.com/office/officeart/2005/8/layout/vList4"/>
    <dgm:cxn modelId="{DC6CF6E2-30F3-4170-A086-3D05943D35BD}" type="presOf" srcId="{5E697863-16D3-4910-BE5C-8D6E5A9C71D7}" destId="{DFAE6915-A0A0-48C5-AB9A-C4F18CCE31F5}" srcOrd="0" destOrd="2" presId="urn:microsoft.com/office/officeart/2005/8/layout/vList4"/>
    <dgm:cxn modelId="{A2737AE6-75A7-4CBC-82AF-1AE8E3AC177D}" type="presOf" srcId="{3F570434-5BEB-4E70-B17C-DB8E8EE762A7}" destId="{53EBB7AB-A414-41CF-9620-1E57A3DFE0B1}" srcOrd="0" destOrd="2" presId="urn:microsoft.com/office/officeart/2005/8/layout/vList4"/>
    <dgm:cxn modelId="{E56EC2EC-A584-4161-9252-2FBB4909D2E6}" type="presOf" srcId="{5BBB0F94-5599-46EB-95DE-97035295C1C0}" destId="{174C69AD-7698-4DF5-A6D7-A6E5D0700ED0}" srcOrd="0" destOrd="1" presId="urn:microsoft.com/office/officeart/2005/8/layout/vList4"/>
    <dgm:cxn modelId="{B4094341-464F-4623-9459-5D7840097392}" type="presParOf" srcId="{E1C2342B-BECB-4FE0-9D0F-0FB9132B6E9D}" destId="{325CDCF4-E2FD-4A93-8CEE-2F0CBDC47838}" srcOrd="0" destOrd="0" presId="urn:microsoft.com/office/officeart/2005/8/layout/vList4"/>
    <dgm:cxn modelId="{C98FB98B-BE1B-49C5-930A-FA0A506B86B5}" type="presParOf" srcId="{325CDCF4-E2FD-4A93-8CEE-2F0CBDC47838}" destId="{DFAE6915-A0A0-48C5-AB9A-C4F18CCE31F5}" srcOrd="0" destOrd="0" presId="urn:microsoft.com/office/officeart/2005/8/layout/vList4"/>
    <dgm:cxn modelId="{C3E0827A-D908-43B9-9A13-36BB9D4AB43D}" type="presParOf" srcId="{325CDCF4-E2FD-4A93-8CEE-2F0CBDC47838}" destId="{6EDE8D75-B50B-47E0-B1B9-44BA77470047}" srcOrd="1" destOrd="0" presId="urn:microsoft.com/office/officeart/2005/8/layout/vList4"/>
    <dgm:cxn modelId="{A13BD2E1-092C-4F2C-8625-871551C5CEA4}" type="presParOf" srcId="{325CDCF4-E2FD-4A93-8CEE-2F0CBDC47838}" destId="{E3BBCCB2-733C-4A79-B650-4AF15E64EC15}" srcOrd="2" destOrd="0" presId="urn:microsoft.com/office/officeart/2005/8/layout/vList4"/>
    <dgm:cxn modelId="{8CC0E023-3BF8-4446-BEA1-3730ECF6EC37}" type="presParOf" srcId="{E1C2342B-BECB-4FE0-9D0F-0FB9132B6E9D}" destId="{B5200D55-FD19-4ECF-BD28-4F4B1B3E3A0A}" srcOrd="1" destOrd="0" presId="urn:microsoft.com/office/officeart/2005/8/layout/vList4"/>
    <dgm:cxn modelId="{2CD4A5A7-6755-451D-8A5B-E00DFC5CE0DB}" type="presParOf" srcId="{E1C2342B-BECB-4FE0-9D0F-0FB9132B6E9D}" destId="{1258114E-8BBF-40FB-8B52-605BD5140303}" srcOrd="2" destOrd="0" presId="urn:microsoft.com/office/officeart/2005/8/layout/vList4"/>
    <dgm:cxn modelId="{C806167C-CE85-4551-AECC-904F9A0C030C}" type="presParOf" srcId="{1258114E-8BBF-40FB-8B52-605BD5140303}" destId="{174C69AD-7698-4DF5-A6D7-A6E5D0700ED0}" srcOrd="0" destOrd="0" presId="urn:microsoft.com/office/officeart/2005/8/layout/vList4"/>
    <dgm:cxn modelId="{F2EA75C9-EDAA-414E-8478-64BCA8FBC26D}" type="presParOf" srcId="{1258114E-8BBF-40FB-8B52-605BD5140303}" destId="{64C2A127-5BEC-4A86-B3BC-B963319301F4}" srcOrd="1" destOrd="0" presId="urn:microsoft.com/office/officeart/2005/8/layout/vList4"/>
    <dgm:cxn modelId="{8F74FF68-F812-4A40-A3DF-8074CB52BB73}" type="presParOf" srcId="{1258114E-8BBF-40FB-8B52-605BD5140303}" destId="{4C9019B0-A5FA-423E-A128-69A036585BE6}" srcOrd="2" destOrd="0" presId="urn:microsoft.com/office/officeart/2005/8/layout/vList4"/>
    <dgm:cxn modelId="{19057C68-F54E-430F-8737-6E6AACEDF18D}" type="presParOf" srcId="{E1C2342B-BECB-4FE0-9D0F-0FB9132B6E9D}" destId="{7E4EA61F-1E7A-41FA-B0EA-BF0DDC1C1E16}" srcOrd="3" destOrd="0" presId="urn:microsoft.com/office/officeart/2005/8/layout/vList4"/>
    <dgm:cxn modelId="{9254F0FC-5056-49EE-AB09-E1AE7B398143}" type="presParOf" srcId="{E1C2342B-BECB-4FE0-9D0F-0FB9132B6E9D}" destId="{1DD2511C-8CB2-4DFC-83DC-01630CC83F4A}" srcOrd="4" destOrd="0" presId="urn:microsoft.com/office/officeart/2005/8/layout/vList4"/>
    <dgm:cxn modelId="{6B2F10B9-7485-4657-B7A2-5D868F03F827}" type="presParOf" srcId="{1DD2511C-8CB2-4DFC-83DC-01630CC83F4A}" destId="{53EBB7AB-A414-41CF-9620-1E57A3DFE0B1}" srcOrd="0" destOrd="0" presId="urn:microsoft.com/office/officeart/2005/8/layout/vList4"/>
    <dgm:cxn modelId="{30818FDC-3EB0-471F-9ED2-2D11A542AF08}" type="presParOf" srcId="{1DD2511C-8CB2-4DFC-83DC-01630CC83F4A}" destId="{CEAB2478-EC6B-4279-A136-55CF9C82D9A7}" srcOrd="1" destOrd="0" presId="urn:microsoft.com/office/officeart/2005/8/layout/vList4"/>
    <dgm:cxn modelId="{01AC64C1-9E29-4750-A3C6-1EE88AF647CB}" type="presParOf" srcId="{1DD2511C-8CB2-4DFC-83DC-01630CC83F4A}" destId="{E9995588-7FE1-4EB6-A73B-4D7FD4380272}"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A5ABE6-00CA-4182-928D-927F52C00DA0}">
      <dsp:nvSpPr>
        <dsp:cNvPr id="0" name=""/>
        <dsp:cNvSpPr/>
      </dsp:nvSpPr>
      <dsp:spPr>
        <a:xfrm>
          <a:off x="0" y="0"/>
          <a:ext cx="8640960" cy="2534195"/>
        </a:xfrm>
        <a:prstGeom prst="roundRect">
          <a:avLst>
            <a:gd name="adj" fmla="val 10000"/>
          </a:avLst>
        </a:prstGeom>
        <a:noFill/>
        <a:ln w="25400" cap="flat" cmpd="sng" algn="ctr">
          <a:solidFill>
            <a:srgbClr val="84A53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AU" sz="2000" b="1" kern="1200" dirty="0">
              <a:solidFill>
                <a:srgbClr val="006600"/>
              </a:solidFill>
            </a:rPr>
            <a:t>Cerberus – Offshore Shallow Water Carnarvon Basin</a:t>
          </a:r>
        </a:p>
        <a:p>
          <a:pPr marL="171450" lvl="1" indent="-171450" algn="l" defTabSz="711200">
            <a:lnSpc>
              <a:spcPct val="90000"/>
            </a:lnSpc>
            <a:spcBef>
              <a:spcPct val="0"/>
            </a:spcBef>
            <a:spcAft>
              <a:spcPct val="15000"/>
            </a:spcAft>
            <a:buChar char="•"/>
          </a:pPr>
          <a:r>
            <a:rPr lang="en-AU" sz="1600" b="1" kern="1200" dirty="0">
              <a:solidFill>
                <a:srgbClr val="006600"/>
              </a:solidFill>
            </a:rPr>
            <a:t>Adjacent to Barrow Island</a:t>
          </a:r>
        </a:p>
        <a:p>
          <a:pPr marL="171450" lvl="1" indent="-171450" algn="l" defTabSz="711200">
            <a:lnSpc>
              <a:spcPct val="90000"/>
            </a:lnSpc>
            <a:spcBef>
              <a:spcPct val="0"/>
            </a:spcBef>
            <a:spcAft>
              <a:spcPct val="15000"/>
            </a:spcAft>
            <a:buChar char="•"/>
          </a:pPr>
          <a:r>
            <a:rPr lang="en-AU" sz="1600" b="1" kern="1200" dirty="0">
              <a:solidFill>
                <a:srgbClr val="006600"/>
              </a:solidFill>
            </a:rPr>
            <a:t>Bounty earning 25% by contributing $6 million to drilling 3 wells</a:t>
          </a:r>
        </a:p>
        <a:p>
          <a:pPr marL="171450" lvl="1" indent="-171450" algn="l" defTabSz="711200">
            <a:lnSpc>
              <a:spcPct val="90000"/>
            </a:lnSpc>
            <a:spcBef>
              <a:spcPct val="0"/>
            </a:spcBef>
            <a:spcAft>
              <a:spcPct val="15000"/>
            </a:spcAft>
            <a:buChar char="•"/>
          </a:pPr>
          <a:r>
            <a:rPr lang="en-AU" sz="1600" b="1" kern="1200" dirty="0">
              <a:solidFill>
                <a:srgbClr val="006600"/>
              </a:solidFill>
            </a:rPr>
            <a:t>Targeting Prospective Resources of ~500 </a:t>
          </a:r>
          <a:r>
            <a:rPr lang="en-AU" sz="1600" b="1" kern="1200" dirty="0" err="1">
              <a:solidFill>
                <a:srgbClr val="006600"/>
              </a:solidFill>
            </a:rPr>
            <a:t>MMboip</a:t>
          </a:r>
          <a:r>
            <a:rPr lang="en-AU" sz="1600" b="1" kern="1200" dirty="0">
              <a:solidFill>
                <a:srgbClr val="006600"/>
              </a:solidFill>
            </a:rPr>
            <a:t> (recoverable 248MMbo)</a:t>
          </a:r>
        </a:p>
        <a:p>
          <a:pPr marL="171450" lvl="1" indent="-171450" algn="l" defTabSz="711200">
            <a:lnSpc>
              <a:spcPct val="90000"/>
            </a:lnSpc>
            <a:spcBef>
              <a:spcPct val="0"/>
            </a:spcBef>
            <a:spcAft>
              <a:spcPct val="15000"/>
            </a:spcAft>
            <a:buChar char="•"/>
          </a:pPr>
          <a:r>
            <a:rPr lang="en-AU" sz="1600" b="1" kern="1200" dirty="0">
              <a:solidFill>
                <a:srgbClr val="006600"/>
              </a:solidFill>
            </a:rPr>
            <a:t>Same plays as</a:t>
          </a:r>
        </a:p>
        <a:p>
          <a:pPr marL="342900" lvl="2" indent="-171450" algn="l" defTabSz="711200">
            <a:lnSpc>
              <a:spcPct val="90000"/>
            </a:lnSpc>
            <a:spcBef>
              <a:spcPct val="0"/>
            </a:spcBef>
            <a:spcAft>
              <a:spcPct val="15000"/>
            </a:spcAft>
            <a:buChar char="•"/>
          </a:pPr>
          <a:r>
            <a:rPr lang="en-AU" sz="1600" b="1" kern="1200" dirty="0">
              <a:solidFill>
                <a:srgbClr val="006600"/>
              </a:solidFill>
            </a:rPr>
            <a:t>Santos’ Dorado and Roc (&gt;400 MMboe 2C) to the north, and</a:t>
          </a:r>
        </a:p>
        <a:p>
          <a:pPr marL="342900" lvl="2" indent="-171450" algn="l" defTabSz="711200">
            <a:lnSpc>
              <a:spcPct val="90000"/>
            </a:lnSpc>
            <a:spcBef>
              <a:spcPct val="0"/>
            </a:spcBef>
            <a:spcAft>
              <a:spcPct val="15000"/>
            </a:spcAft>
            <a:buChar char="•"/>
          </a:pPr>
          <a:r>
            <a:rPr lang="en-AU" sz="1600" b="1" kern="1200" dirty="0">
              <a:solidFill>
                <a:srgbClr val="006600"/>
              </a:solidFill>
            </a:rPr>
            <a:t>Stag and Wandoo Oilfields (&gt;180 </a:t>
          </a:r>
          <a:r>
            <a:rPr lang="en-AU" sz="1600" b="1" kern="1200" dirty="0" err="1">
              <a:solidFill>
                <a:srgbClr val="006600"/>
              </a:solidFill>
            </a:rPr>
            <a:t>MMbo</a:t>
          </a:r>
          <a:r>
            <a:rPr lang="en-AU" sz="1600" b="1" kern="1200" dirty="0">
              <a:solidFill>
                <a:srgbClr val="006600"/>
              </a:solidFill>
            </a:rPr>
            <a:t> production) immediately adjacent</a:t>
          </a:r>
        </a:p>
      </dsp:txBody>
      <dsp:txXfrm>
        <a:off x="1975691" y="0"/>
        <a:ext cx="6665268" cy="2534195"/>
      </dsp:txXfrm>
    </dsp:sp>
    <dsp:sp modelId="{5AF74AF8-2B76-497F-8820-2E57031B8D4B}">
      <dsp:nvSpPr>
        <dsp:cNvPr id="0" name=""/>
        <dsp:cNvSpPr/>
      </dsp:nvSpPr>
      <dsp:spPr>
        <a:xfrm>
          <a:off x="414857" y="567714"/>
          <a:ext cx="1428627" cy="1508577"/>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34000" r="-3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9482FC-68EE-4D28-B917-633184C3B787}">
      <dsp:nvSpPr>
        <dsp:cNvPr id="0" name=""/>
        <dsp:cNvSpPr/>
      </dsp:nvSpPr>
      <dsp:spPr>
        <a:xfrm>
          <a:off x="0" y="2781694"/>
          <a:ext cx="8640960" cy="1440396"/>
        </a:xfrm>
        <a:prstGeom prst="roundRect">
          <a:avLst>
            <a:gd name="adj" fmla="val 10000"/>
          </a:avLst>
        </a:prstGeom>
        <a:noFill/>
        <a:ln w="25400" cap="flat" cmpd="sng" algn="ctr">
          <a:solidFill>
            <a:srgbClr val="98BE4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AU" sz="1800" b="1" kern="1200" dirty="0">
              <a:solidFill>
                <a:srgbClr val="006600"/>
              </a:solidFill>
            </a:rPr>
            <a:t>Corporate </a:t>
          </a:r>
        </a:p>
        <a:p>
          <a:pPr marL="171450" lvl="1" indent="-171450" algn="l" defTabSz="711200">
            <a:lnSpc>
              <a:spcPct val="90000"/>
            </a:lnSpc>
            <a:spcBef>
              <a:spcPct val="0"/>
            </a:spcBef>
            <a:spcAft>
              <a:spcPct val="15000"/>
            </a:spcAft>
            <a:buChar char="•"/>
          </a:pPr>
          <a:r>
            <a:rPr lang="en-AU" sz="1600" b="1" kern="1200" dirty="0">
              <a:solidFill>
                <a:srgbClr val="006600"/>
              </a:solidFill>
            </a:rPr>
            <a:t>Petroleum Revenue $1.47 million (2020 2.91)</a:t>
          </a:r>
        </a:p>
        <a:p>
          <a:pPr marL="171450" lvl="1" indent="-171450" algn="l" defTabSz="711200">
            <a:lnSpc>
              <a:spcPct val="90000"/>
            </a:lnSpc>
            <a:spcBef>
              <a:spcPct val="0"/>
            </a:spcBef>
            <a:spcAft>
              <a:spcPct val="15000"/>
            </a:spcAft>
            <a:buChar char="•"/>
          </a:pPr>
          <a:r>
            <a:rPr lang="en-AU" sz="1600" b="1" kern="1200" dirty="0">
              <a:solidFill>
                <a:srgbClr val="006600"/>
              </a:solidFill>
            </a:rPr>
            <a:t>Cash and current assets $ 4 million and no debt</a:t>
          </a:r>
        </a:p>
        <a:p>
          <a:pPr marL="171450" lvl="1" indent="-171450" algn="l" defTabSz="711200">
            <a:lnSpc>
              <a:spcPct val="90000"/>
            </a:lnSpc>
            <a:spcBef>
              <a:spcPct val="0"/>
            </a:spcBef>
            <a:spcAft>
              <a:spcPct val="15000"/>
            </a:spcAft>
            <a:buChar char="•"/>
          </a:pPr>
          <a:r>
            <a:rPr lang="en-AU" sz="1600" b="1" kern="1200" dirty="0">
              <a:solidFill>
                <a:srgbClr val="006600"/>
              </a:solidFill>
            </a:rPr>
            <a:t>$2.8 million new capital raised in 2021</a:t>
          </a:r>
        </a:p>
        <a:p>
          <a:pPr marL="171450" lvl="1" indent="-171450" algn="l" defTabSz="711200">
            <a:lnSpc>
              <a:spcPct val="90000"/>
            </a:lnSpc>
            <a:spcBef>
              <a:spcPct val="0"/>
            </a:spcBef>
            <a:spcAft>
              <a:spcPct val="15000"/>
            </a:spcAft>
            <a:buChar char="•"/>
          </a:pPr>
          <a:r>
            <a:rPr lang="en-AU" sz="1600" b="1" kern="1200" dirty="0">
              <a:solidFill>
                <a:srgbClr val="006600"/>
              </a:solidFill>
            </a:rPr>
            <a:t>Kane Marshall joins Bounty as COO.</a:t>
          </a:r>
        </a:p>
      </dsp:txBody>
      <dsp:txXfrm>
        <a:off x="1975691" y="2781694"/>
        <a:ext cx="6665268" cy="1440396"/>
      </dsp:txXfrm>
    </dsp:sp>
    <dsp:sp modelId="{9D09B514-D8A0-4BE1-A22B-BCA172C94DD5}">
      <dsp:nvSpPr>
        <dsp:cNvPr id="0" name=""/>
        <dsp:cNvSpPr/>
      </dsp:nvSpPr>
      <dsp:spPr>
        <a:xfrm>
          <a:off x="469286" y="2837456"/>
          <a:ext cx="1284616" cy="1328873"/>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57000" r="-5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000605-8804-4591-B42A-DA65F62BA790}">
      <dsp:nvSpPr>
        <dsp:cNvPr id="0" name=""/>
        <dsp:cNvSpPr/>
      </dsp:nvSpPr>
      <dsp:spPr>
        <a:xfrm>
          <a:off x="0" y="4469591"/>
          <a:ext cx="8640960" cy="1578055"/>
        </a:xfrm>
        <a:prstGeom prst="roundRect">
          <a:avLst>
            <a:gd name="adj" fmla="val 10000"/>
          </a:avLst>
        </a:prstGeom>
        <a:noFill/>
        <a:ln w="25400" cap="flat" cmpd="sng" algn="ctr">
          <a:solidFill>
            <a:srgbClr val="85A63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AU" sz="2000" b="1" kern="1200" dirty="0">
              <a:solidFill>
                <a:srgbClr val="006600"/>
              </a:solidFill>
            </a:rPr>
            <a:t>PEP 11   -  A Gas Project</a:t>
          </a:r>
        </a:p>
        <a:p>
          <a:pPr marL="171450" lvl="1" indent="-171450" algn="l" defTabSz="711200">
            <a:lnSpc>
              <a:spcPct val="90000"/>
            </a:lnSpc>
            <a:spcBef>
              <a:spcPct val="0"/>
            </a:spcBef>
            <a:spcAft>
              <a:spcPct val="15000"/>
            </a:spcAft>
            <a:buChar char="•"/>
          </a:pPr>
          <a:r>
            <a:rPr lang="en-AU" sz="1600" b="1" kern="1200" dirty="0">
              <a:solidFill>
                <a:srgbClr val="006600"/>
              </a:solidFill>
            </a:rPr>
            <a:t>Preparations for Sea Blue 1 well targeting the large Gas and Carbon Capture and Storage Baleen Prospect considerably advanced by operator</a:t>
          </a:r>
        </a:p>
        <a:p>
          <a:pPr marL="171450" lvl="1" indent="-171450" algn="l" defTabSz="711200">
            <a:lnSpc>
              <a:spcPct val="90000"/>
            </a:lnSpc>
            <a:spcBef>
              <a:spcPct val="0"/>
            </a:spcBef>
            <a:spcAft>
              <a:spcPct val="15000"/>
            </a:spcAft>
            <a:buChar char="•"/>
          </a:pPr>
          <a:r>
            <a:rPr lang="en-AU" sz="1600" b="1" kern="1200" dirty="0">
              <a:solidFill>
                <a:srgbClr val="006600"/>
              </a:solidFill>
            </a:rPr>
            <a:t>Well and environmental management contracts let and letters of intent issued for well head and conductor equipment and calls to tender issued to several contractors with rigs in Australian waters</a:t>
          </a:r>
        </a:p>
      </dsp:txBody>
      <dsp:txXfrm>
        <a:off x="1975691" y="4469591"/>
        <a:ext cx="6665268" cy="1578055"/>
      </dsp:txXfrm>
    </dsp:sp>
    <dsp:sp modelId="{3778B5E5-52E7-4A58-ADA7-E48F04282453}">
      <dsp:nvSpPr>
        <dsp:cNvPr id="0" name=""/>
        <dsp:cNvSpPr/>
      </dsp:nvSpPr>
      <dsp:spPr>
        <a:xfrm>
          <a:off x="456740" y="4507082"/>
          <a:ext cx="1309710" cy="1503073"/>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6000" r="-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AE6915-A0A0-48C5-AB9A-C4F18CCE31F5}">
      <dsp:nvSpPr>
        <dsp:cNvPr id="0" name=""/>
        <dsp:cNvSpPr/>
      </dsp:nvSpPr>
      <dsp:spPr>
        <a:xfrm>
          <a:off x="0" y="0"/>
          <a:ext cx="8301608" cy="1845204"/>
        </a:xfrm>
        <a:prstGeom prst="roundRect">
          <a:avLst>
            <a:gd name="adj" fmla="val 10000"/>
          </a:avLst>
        </a:prstGeom>
        <a:noFill/>
        <a:ln w="25400" cap="flat" cmpd="sng" algn="ctr">
          <a:solidFill>
            <a:schemeClr val="accent3">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AU" sz="2500" b="1" kern="1200" dirty="0">
              <a:solidFill>
                <a:srgbClr val="006600"/>
              </a:solidFill>
            </a:rPr>
            <a:t>Alton Field – Development (BUY 100%)</a:t>
          </a:r>
        </a:p>
        <a:p>
          <a:pPr marL="228600" lvl="1" indent="-228600" algn="l" defTabSz="889000">
            <a:lnSpc>
              <a:spcPct val="90000"/>
            </a:lnSpc>
            <a:spcBef>
              <a:spcPct val="0"/>
            </a:spcBef>
            <a:spcAft>
              <a:spcPct val="15000"/>
            </a:spcAft>
            <a:buChar char="•"/>
          </a:pPr>
          <a:r>
            <a:rPr lang="en-AU" sz="2000" kern="1200" dirty="0">
              <a:solidFill>
                <a:srgbClr val="006600"/>
              </a:solidFill>
            </a:rPr>
            <a:t>Recover ~48,000 </a:t>
          </a:r>
          <a:r>
            <a:rPr lang="en-AU" sz="2000" kern="1200" dirty="0" err="1">
              <a:solidFill>
                <a:srgbClr val="006600"/>
              </a:solidFill>
            </a:rPr>
            <a:t>bbl</a:t>
          </a:r>
          <a:r>
            <a:rPr lang="en-AU" sz="2000" kern="1200" dirty="0">
              <a:solidFill>
                <a:srgbClr val="006600"/>
              </a:solidFill>
            </a:rPr>
            <a:t> from existing wells. Qi = ~10-20 </a:t>
          </a:r>
          <a:r>
            <a:rPr lang="en-AU" sz="2000" kern="1200" dirty="0" err="1">
              <a:solidFill>
                <a:srgbClr val="006600"/>
              </a:solidFill>
            </a:rPr>
            <a:t>bopd</a:t>
          </a:r>
          <a:endParaRPr lang="en-AU" sz="2000" kern="1200" dirty="0">
            <a:solidFill>
              <a:srgbClr val="006600"/>
            </a:solidFill>
          </a:endParaRPr>
        </a:p>
        <a:p>
          <a:pPr marL="228600" lvl="1" indent="-228600" algn="l" defTabSz="889000">
            <a:lnSpc>
              <a:spcPct val="90000"/>
            </a:lnSpc>
            <a:spcBef>
              <a:spcPct val="0"/>
            </a:spcBef>
            <a:spcAft>
              <a:spcPct val="15000"/>
            </a:spcAft>
            <a:buChar char="•"/>
          </a:pPr>
          <a:r>
            <a:rPr lang="en-AU" sz="2000" kern="1200" dirty="0">
              <a:solidFill>
                <a:srgbClr val="006600"/>
              </a:solidFill>
            </a:rPr>
            <a:t>Develop ~168,000 </a:t>
          </a:r>
          <a:r>
            <a:rPr lang="en-AU" sz="2000" kern="1200" dirty="0" err="1">
              <a:solidFill>
                <a:srgbClr val="006600"/>
              </a:solidFill>
            </a:rPr>
            <a:t>bbls</a:t>
          </a:r>
          <a:r>
            <a:rPr lang="en-AU" sz="2000" kern="1200" dirty="0">
              <a:solidFill>
                <a:srgbClr val="006600"/>
              </a:solidFill>
            </a:rPr>
            <a:t> from attic and unswept oil. Qi = ~100 </a:t>
          </a:r>
          <a:r>
            <a:rPr lang="en-AU" sz="2000" kern="1200" dirty="0" err="1">
              <a:solidFill>
                <a:srgbClr val="006600"/>
              </a:solidFill>
            </a:rPr>
            <a:t>bopd</a:t>
          </a:r>
          <a:endParaRPr lang="en-AU" sz="2000" kern="1200" dirty="0">
            <a:solidFill>
              <a:srgbClr val="006600"/>
            </a:solidFill>
          </a:endParaRPr>
        </a:p>
      </dsp:txBody>
      <dsp:txXfrm>
        <a:off x="1844842" y="0"/>
        <a:ext cx="6456765" cy="1845204"/>
      </dsp:txXfrm>
    </dsp:sp>
    <dsp:sp modelId="{6EDE8D75-B50B-47E0-B1B9-44BA77470047}">
      <dsp:nvSpPr>
        <dsp:cNvPr id="0" name=""/>
        <dsp:cNvSpPr/>
      </dsp:nvSpPr>
      <dsp:spPr>
        <a:xfrm>
          <a:off x="184520" y="184520"/>
          <a:ext cx="1660321" cy="1476164"/>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3000" r="-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4C69AD-7698-4DF5-A6D7-A6E5D0700ED0}">
      <dsp:nvSpPr>
        <dsp:cNvPr id="0" name=""/>
        <dsp:cNvSpPr/>
      </dsp:nvSpPr>
      <dsp:spPr>
        <a:xfrm>
          <a:off x="0" y="2029725"/>
          <a:ext cx="8301608" cy="1845204"/>
        </a:xfrm>
        <a:prstGeom prst="roundRect">
          <a:avLst>
            <a:gd name="adj" fmla="val 10000"/>
          </a:avLst>
        </a:prstGeom>
        <a:noFill/>
        <a:ln w="25400" cap="flat" cmpd="sng" algn="ctr">
          <a:solidFill>
            <a:schemeClr val="accent3">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AU" sz="2500" b="1" kern="1200" dirty="0" err="1">
              <a:solidFill>
                <a:srgbClr val="006600"/>
              </a:solidFill>
            </a:rPr>
            <a:t>Eluanbrook</a:t>
          </a:r>
          <a:r>
            <a:rPr lang="en-AU" sz="2500" b="1" kern="1200" dirty="0">
              <a:solidFill>
                <a:srgbClr val="006600"/>
              </a:solidFill>
            </a:rPr>
            <a:t> – </a:t>
          </a:r>
          <a:r>
            <a:rPr lang="en-AU" sz="2500" b="1" kern="1200" dirty="0" err="1">
              <a:solidFill>
                <a:srgbClr val="006600"/>
              </a:solidFill>
            </a:rPr>
            <a:t>Updip</a:t>
          </a:r>
          <a:r>
            <a:rPr lang="en-AU" sz="2500" b="1" kern="1200" dirty="0">
              <a:solidFill>
                <a:srgbClr val="006600"/>
              </a:solidFill>
            </a:rPr>
            <a:t> Appraisal (BUY 81.75%)</a:t>
          </a:r>
        </a:p>
        <a:p>
          <a:pPr marL="228600" lvl="1" indent="-228600" algn="l" defTabSz="889000">
            <a:lnSpc>
              <a:spcPct val="90000"/>
            </a:lnSpc>
            <a:spcBef>
              <a:spcPct val="0"/>
            </a:spcBef>
            <a:spcAft>
              <a:spcPct val="15000"/>
            </a:spcAft>
            <a:buChar char="•"/>
          </a:pPr>
          <a:r>
            <a:rPr lang="en-AU" sz="2000" kern="1200" dirty="0" err="1">
              <a:solidFill>
                <a:srgbClr val="006600"/>
              </a:solidFill>
            </a:rPr>
            <a:t>Eluanbrook</a:t>
          </a:r>
          <a:r>
            <a:rPr lang="en-AU" sz="2000" kern="1200" dirty="0">
              <a:solidFill>
                <a:srgbClr val="006600"/>
              </a:solidFill>
            </a:rPr>
            <a:t> 1 produced oil and gas to surface, perforated in poor reservoir only, sucked in water from below OWC</a:t>
          </a:r>
        </a:p>
        <a:p>
          <a:pPr marL="228600" lvl="1" indent="-228600" algn="l" defTabSz="889000">
            <a:lnSpc>
              <a:spcPct val="90000"/>
            </a:lnSpc>
            <a:spcBef>
              <a:spcPct val="0"/>
            </a:spcBef>
            <a:spcAft>
              <a:spcPct val="15000"/>
            </a:spcAft>
            <a:buChar char="•"/>
          </a:pPr>
          <a:r>
            <a:rPr lang="en-AU" sz="2000" kern="1200" dirty="0">
              <a:solidFill>
                <a:srgbClr val="006600"/>
              </a:solidFill>
            </a:rPr>
            <a:t>Drill </a:t>
          </a:r>
          <a:r>
            <a:rPr lang="en-AU" sz="2000" kern="1200" dirty="0" err="1">
              <a:solidFill>
                <a:srgbClr val="006600"/>
              </a:solidFill>
            </a:rPr>
            <a:t>Eluanbrook</a:t>
          </a:r>
          <a:r>
            <a:rPr lang="en-AU" sz="2000" kern="1200" dirty="0">
              <a:solidFill>
                <a:srgbClr val="006600"/>
              </a:solidFill>
            </a:rPr>
            <a:t> 2 appraising ~200,000 </a:t>
          </a:r>
          <a:r>
            <a:rPr lang="en-AU" sz="2000" kern="1200" dirty="0" err="1">
              <a:solidFill>
                <a:srgbClr val="006600"/>
              </a:solidFill>
            </a:rPr>
            <a:t>bbls</a:t>
          </a:r>
          <a:r>
            <a:rPr lang="en-AU" sz="2000" kern="1200" dirty="0">
              <a:solidFill>
                <a:srgbClr val="006600"/>
              </a:solidFill>
            </a:rPr>
            <a:t> in up dip location in better reservoir. Qi = ~100-200 </a:t>
          </a:r>
          <a:r>
            <a:rPr lang="en-AU" sz="2000" kern="1200" dirty="0" err="1">
              <a:solidFill>
                <a:srgbClr val="006600"/>
              </a:solidFill>
            </a:rPr>
            <a:t>bopd</a:t>
          </a:r>
          <a:endParaRPr lang="en-AU" sz="2000" kern="1200" dirty="0">
            <a:solidFill>
              <a:srgbClr val="006600"/>
            </a:solidFill>
          </a:endParaRPr>
        </a:p>
      </dsp:txBody>
      <dsp:txXfrm>
        <a:off x="1844842" y="2029725"/>
        <a:ext cx="6456765" cy="1845204"/>
      </dsp:txXfrm>
    </dsp:sp>
    <dsp:sp modelId="{64C2A127-5BEC-4A86-B3BC-B963319301F4}">
      <dsp:nvSpPr>
        <dsp:cNvPr id="0" name=""/>
        <dsp:cNvSpPr/>
      </dsp:nvSpPr>
      <dsp:spPr>
        <a:xfrm>
          <a:off x="184520" y="2214245"/>
          <a:ext cx="1660321" cy="1476164"/>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8000" b="-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EBB7AB-A414-41CF-9620-1E57A3DFE0B1}">
      <dsp:nvSpPr>
        <dsp:cNvPr id="0" name=""/>
        <dsp:cNvSpPr/>
      </dsp:nvSpPr>
      <dsp:spPr>
        <a:xfrm>
          <a:off x="0" y="4059450"/>
          <a:ext cx="8301608" cy="1845204"/>
        </a:xfrm>
        <a:prstGeom prst="roundRect">
          <a:avLst>
            <a:gd name="adj" fmla="val 10000"/>
          </a:avLst>
        </a:prstGeom>
        <a:noFill/>
        <a:ln w="25400" cap="flat" cmpd="sng" algn="ctr">
          <a:solidFill>
            <a:schemeClr val="accent3">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AU" sz="2500" b="1" kern="1200" dirty="0">
              <a:solidFill>
                <a:srgbClr val="006600"/>
              </a:solidFill>
            </a:rPr>
            <a:t>Downlands (BUY 100%)</a:t>
          </a:r>
        </a:p>
        <a:p>
          <a:pPr marL="228600" lvl="1" indent="-228600" algn="l" defTabSz="889000">
            <a:lnSpc>
              <a:spcPct val="90000"/>
            </a:lnSpc>
            <a:spcBef>
              <a:spcPct val="0"/>
            </a:spcBef>
            <a:spcAft>
              <a:spcPct val="15000"/>
            </a:spcAft>
            <a:buChar char="•"/>
          </a:pPr>
          <a:r>
            <a:rPr lang="en-AU" sz="2000" kern="1200" dirty="0">
              <a:solidFill>
                <a:srgbClr val="006600"/>
              </a:solidFill>
            </a:rPr>
            <a:t>Targeting 20 </a:t>
          </a:r>
          <a:r>
            <a:rPr lang="en-AU" sz="2000" kern="1200" dirty="0" err="1">
              <a:solidFill>
                <a:srgbClr val="006600"/>
              </a:solidFill>
            </a:rPr>
            <a:t>Kbo</a:t>
          </a:r>
          <a:r>
            <a:rPr lang="en-AU" sz="2000" kern="1200" dirty="0">
              <a:solidFill>
                <a:srgbClr val="006600"/>
              </a:solidFill>
            </a:rPr>
            <a:t> (low) to 0.7 MMbo (high) in </a:t>
          </a:r>
          <a:r>
            <a:rPr lang="en-AU" sz="2000" kern="1200" dirty="0" err="1">
              <a:solidFill>
                <a:srgbClr val="006600"/>
              </a:solidFill>
            </a:rPr>
            <a:t>Tinowan</a:t>
          </a:r>
          <a:r>
            <a:rPr lang="en-AU" sz="2000" kern="1200" dirty="0">
              <a:solidFill>
                <a:srgbClr val="006600"/>
              </a:solidFill>
            </a:rPr>
            <a:t> Sandstone member</a:t>
          </a:r>
        </a:p>
        <a:p>
          <a:pPr marL="228600" lvl="1" indent="-228600" algn="l" defTabSz="889000">
            <a:lnSpc>
              <a:spcPct val="90000"/>
            </a:lnSpc>
            <a:spcBef>
              <a:spcPct val="0"/>
            </a:spcBef>
            <a:spcAft>
              <a:spcPct val="15000"/>
            </a:spcAft>
            <a:buChar char="•"/>
          </a:pPr>
          <a:r>
            <a:rPr lang="en-AU" sz="2000" kern="1200" dirty="0">
              <a:solidFill>
                <a:srgbClr val="006600"/>
              </a:solidFill>
            </a:rPr>
            <a:t>Restarting gas flow ~ 2 million </a:t>
          </a:r>
          <a:r>
            <a:rPr lang="en-AU" sz="2000" kern="1200" dirty="0" err="1">
              <a:solidFill>
                <a:srgbClr val="006600"/>
              </a:solidFill>
            </a:rPr>
            <a:t>cfg</a:t>
          </a:r>
          <a:r>
            <a:rPr lang="en-AU" sz="2000" kern="1200" dirty="0">
              <a:solidFill>
                <a:srgbClr val="006600"/>
              </a:solidFill>
            </a:rPr>
            <a:t>/</a:t>
          </a:r>
          <a:r>
            <a:rPr lang="en-AU" sz="2000" kern="1200" dirty="0" err="1">
              <a:solidFill>
                <a:srgbClr val="006600"/>
              </a:solidFill>
            </a:rPr>
            <a:t>mth</a:t>
          </a:r>
          <a:r>
            <a:rPr lang="en-AU" sz="2000" kern="1200" dirty="0">
              <a:solidFill>
                <a:srgbClr val="006600"/>
              </a:solidFill>
            </a:rPr>
            <a:t> and 15 </a:t>
          </a:r>
          <a:r>
            <a:rPr lang="en-AU" sz="2000" kern="1200" dirty="0" err="1">
              <a:solidFill>
                <a:srgbClr val="006600"/>
              </a:solidFill>
            </a:rPr>
            <a:t>bbls</a:t>
          </a:r>
          <a:r>
            <a:rPr lang="en-AU" sz="2000" kern="1200" dirty="0">
              <a:solidFill>
                <a:srgbClr val="006600"/>
              </a:solidFill>
            </a:rPr>
            <a:t> liquids</a:t>
          </a:r>
        </a:p>
      </dsp:txBody>
      <dsp:txXfrm>
        <a:off x="1844842" y="4059450"/>
        <a:ext cx="6456765" cy="1845204"/>
      </dsp:txXfrm>
    </dsp:sp>
    <dsp:sp modelId="{CEAB2478-EC6B-4279-A136-55CF9C82D9A7}">
      <dsp:nvSpPr>
        <dsp:cNvPr id="0" name=""/>
        <dsp:cNvSpPr/>
      </dsp:nvSpPr>
      <dsp:spPr>
        <a:xfrm>
          <a:off x="184520" y="4243971"/>
          <a:ext cx="1660321" cy="1476164"/>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9302" cy="496427"/>
          </a:xfrm>
          <a:prstGeom prst="rect">
            <a:avLst/>
          </a:prstGeom>
        </p:spPr>
        <p:txBody>
          <a:bodyPr vert="horz" lIns="88331" tIns="44166" rIns="88331" bIns="44166" rtlCol="0"/>
          <a:lstStyle>
            <a:lvl1pPr algn="l">
              <a:defRPr sz="1200"/>
            </a:lvl1pPr>
          </a:lstStyle>
          <a:p>
            <a:endParaRPr lang="en-AU"/>
          </a:p>
        </p:txBody>
      </p:sp>
      <p:sp>
        <p:nvSpPr>
          <p:cNvPr id="3" name="Date Placeholder 2"/>
          <p:cNvSpPr>
            <a:spLocks noGrp="1"/>
          </p:cNvSpPr>
          <p:nvPr>
            <p:ph type="dt" idx="1"/>
          </p:nvPr>
        </p:nvSpPr>
        <p:spPr>
          <a:xfrm>
            <a:off x="3854790" y="1"/>
            <a:ext cx="2949302" cy="496427"/>
          </a:xfrm>
          <a:prstGeom prst="rect">
            <a:avLst/>
          </a:prstGeom>
        </p:spPr>
        <p:txBody>
          <a:bodyPr vert="horz" lIns="88331" tIns="44166" rIns="88331" bIns="44166" rtlCol="0"/>
          <a:lstStyle>
            <a:lvl1pPr algn="r">
              <a:defRPr sz="1200"/>
            </a:lvl1pPr>
          </a:lstStyle>
          <a:p>
            <a:fld id="{8C2FE4C3-AC0E-4539-8ECF-5DA015ADA1DC}" type="datetimeFigureOut">
              <a:rPr lang="en-AU" smtClean="0"/>
              <a:pPr/>
              <a:t>25/11/2021</a:t>
            </a:fld>
            <a:endParaRPr lang="en-AU"/>
          </a:p>
        </p:txBody>
      </p:sp>
      <p:sp>
        <p:nvSpPr>
          <p:cNvPr id="4" name="Slide Image Placeholder 3"/>
          <p:cNvSpPr>
            <a:spLocks noGrp="1" noRot="1" noChangeAspect="1"/>
          </p:cNvSpPr>
          <p:nvPr>
            <p:ph type="sldImg" idx="2"/>
          </p:nvPr>
        </p:nvSpPr>
        <p:spPr>
          <a:xfrm>
            <a:off x="919163" y="746125"/>
            <a:ext cx="4967287" cy="3725863"/>
          </a:xfrm>
          <a:prstGeom prst="rect">
            <a:avLst/>
          </a:prstGeom>
          <a:noFill/>
          <a:ln w="12700">
            <a:solidFill>
              <a:prstClr val="black"/>
            </a:solidFill>
          </a:ln>
        </p:spPr>
        <p:txBody>
          <a:bodyPr vert="horz" lIns="88331" tIns="44166" rIns="88331" bIns="44166" rtlCol="0" anchor="ctr"/>
          <a:lstStyle/>
          <a:p>
            <a:endParaRPr lang="en-AU"/>
          </a:p>
        </p:txBody>
      </p:sp>
      <p:sp>
        <p:nvSpPr>
          <p:cNvPr id="5" name="Notes Placeholder 4"/>
          <p:cNvSpPr>
            <a:spLocks noGrp="1"/>
          </p:cNvSpPr>
          <p:nvPr>
            <p:ph type="body" sz="quarter" idx="3"/>
          </p:nvPr>
        </p:nvSpPr>
        <p:spPr>
          <a:xfrm>
            <a:off x="680258" y="4720684"/>
            <a:ext cx="5445099" cy="4472471"/>
          </a:xfrm>
          <a:prstGeom prst="rect">
            <a:avLst/>
          </a:prstGeom>
        </p:spPr>
        <p:txBody>
          <a:bodyPr vert="horz" lIns="88331" tIns="44166" rIns="88331" bIns="4416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1369"/>
            <a:ext cx="2949302" cy="496427"/>
          </a:xfrm>
          <a:prstGeom prst="rect">
            <a:avLst/>
          </a:prstGeom>
        </p:spPr>
        <p:txBody>
          <a:bodyPr vert="horz" lIns="88331" tIns="44166" rIns="88331" bIns="44166" rtlCol="0" anchor="b"/>
          <a:lstStyle>
            <a:lvl1pPr algn="l">
              <a:defRPr sz="1200"/>
            </a:lvl1pPr>
          </a:lstStyle>
          <a:p>
            <a:endParaRPr lang="en-AU"/>
          </a:p>
        </p:txBody>
      </p:sp>
      <p:sp>
        <p:nvSpPr>
          <p:cNvPr id="7" name="Slide Number Placeholder 6"/>
          <p:cNvSpPr>
            <a:spLocks noGrp="1"/>
          </p:cNvSpPr>
          <p:nvPr>
            <p:ph type="sldNum" sz="quarter" idx="5"/>
          </p:nvPr>
        </p:nvSpPr>
        <p:spPr>
          <a:xfrm>
            <a:off x="3854790" y="9441369"/>
            <a:ext cx="2949302" cy="496427"/>
          </a:xfrm>
          <a:prstGeom prst="rect">
            <a:avLst/>
          </a:prstGeom>
        </p:spPr>
        <p:txBody>
          <a:bodyPr vert="horz" lIns="88331" tIns="44166" rIns="88331" bIns="44166" rtlCol="0" anchor="b"/>
          <a:lstStyle>
            <a:lvl1pPr algn="r">
              <a:defRPr sz="1200"/>
            </a:lvl1pPr>
          </a:lstStyle>
          <a:p>
            <a:fld id="{BAF55638-8364-440C-AB92-A376184A52D0}" type="slidenum">
              <a:rPr lang="en-AU" smtClean="0"/>
              <a:pPr/>
              <a:t>‹#›</a:t>
            </a:fld>
            <a:endParaRPr lang="en-AU"/>
          </a:p>
        </p:txBody>
      </p:sp>
    </p:spTree>
    <p:extLst>
      <p:ext uri="{BB962C8B-B14F-4D97-AF65-F5344CB8AC3E}">
        <p14:creationId xmlns:p14="http://schemas.microsoft.com/office/powerpoint/2010/main" val="707917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8064" y="3717032"/>
            <a:ext cx="3995936" cy="1470025"/>
          </a:xfrm>
        </p:spPr>
        <p:txBody>
          <a:bodyPr/>
          <a:lstStyle>
            <a:lvl1pPr algn="ctr">
              <a:defRPr sz="3200">
                <a:solidFill>
                  <a:srgbClr val="99FF66"/>
                </a:solidFill>
              </a:defRPr>
            </a:lvl1pPr>
          </a:lstStyle>
          <a:p>
            <a:endParaRPr lang="en-AU" dirty="0"/>
          </a:p>
        </p:txBody>
      </p:sp>
      <p:sp>
        <p:nvSpPr>
          <p:cNvPr id="3" name="Subtitle 2"/>
          <p:cNvSpPr>
            <a:spLocks noGrp="1"/>
          </p:cNvSpPr>
          <p:nvPr>
            <p:ph type="subTitle" idx="1"/>
          </p:nvPr>
        </p:nvSpPr>
        <p:spPr>
          <a:xfrm>
            <a:off x="5436096" y="5517232"/>
            <a:ext cx="3707904" cy="1340768"/>
          </a:xfrm>
        </p:spPr>
        <p:txBody>
          <a:bodyPr>
            <a:noAutofit/>
          </a:bodyPr>
          <a:lstStyle>
            <a:lvl1pPr marL="0" indent="0" algn="ctr">
              <a:buNone/>
              <a:defRPr sz="28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AU" dirty="0"/>
          </a:p>
        </p:txBody>
      </p:sp>
    </p:spTree>
    <p:extLst>
      <p:ext uri="{BB962C8B-B14F-4D97-AF65-F5344CB8AC3E}">
        <p14:creationId xmlns:p14="http://schemas.microsoft.com/office/powerpoint/2010/main" val="1016650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504703C4-0CEC-4A82-9CEE-F6DF9C00042C}" type="datetimeFigureOut">
              <a:rPr lang="en-AU" smtClean="0"/>
              <a:pPr/>
              <a:t>25/11/2021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F1EB487-D1C7-4AC7-A16D-A7B2EF3B964D}" type="slidenum">
              <a:rPr lang="en-AU" smtClean="0"/>
              <a:pPr/>
              <a:t>‹#›</a:t>
            </a:fld>
            <a:endParaRPr lang="en-AU"/>
          </a:p>
        </p:txBody>
      </p:sp>
    </p:spTree>
    <p:extLst>
      <p:ext uri="{BB962C8B-B14F-4D97-AF65-F5344CB8AC3E}">
        <p14:creationId xmlns:p14="http://schemas.microsoft.com/office/powerpoint/2010/main" val="1298801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504703C4-0CEC-4A82-9CEE-F6DF9C00042C}" type="datetimeFigureOut">
              <a:rPr lang="en-AU" smtClean="0"/>
              <a:pPr/>
              <a:t>25/11/2021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F1EB487-D1C7-4AC7-A16D-A7B2EF3B964D}" type="slidenum">
              <a:rPr lang="en-AU" smtClean="0"/>
              <a:pPr/>
              <a:t>‹#›</a:t>
            </a:fld>
            <a:endParaRPr lang="en-AU"/>
          </a:p>
        </p:txBody>
      </p:sp>
    </p:spTree>
    <p:extLst>
      <p:ext uri="{BB962C8B-B14F-4D97-AF65-F5344CB8AC3E}">
        <p14:creationId xmlns:p14="http://schemas.microsoft.com/office/powerpoint/2010/main" val="2488066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
            <a:ext cx="9144000" cy="548679"/>
          </a:xfrm>
          <a:gradFill>
            <a:gsLst>
              <a:gs pos="0">
                <a:srgbClr val="85A63F"/>
              </a:gs>
              <a:gs pos="100000">
                <a:srgbClr val="9EC54C"/>
              </a:gs>
            </a:gsLst>
            <a:lin ang="0" scaled="0"/>
          </a:gradFill>
        </p:spPr>
        <p:txBody>
          <a:bodyPr>
            <a:normAutofit/>
          </a:bodyPr>
          <a:lstStyle>
            <a:lvl1pPr algn="l">
              <a:defRPr sz="2400" b="1">
                <a:solidFill>
                  <a:srgbClr val="006600"/>
                </a:solidFill>
              </a:defRPr>
            </a:lvl1pPr>
          </a:lstStyle>
          <a:p>
            <a:r>
              <a:rPr lang="en-US" dirty="0"/>
              <a:t>Click to edit Master title style     </a:t>
            </a:r>
            <a:endParaRPr lang="en-AU" dirty="0"/>
          </a:p>
        </p:txBody>
      </p:sp>
      <p:sp>
        <p:nvSpPr>
          <p:cNvPr id="3" name="Content Placeholder 2"/>
          <p:cNvSpPr>
            <a:spLocks noGrp="1"/>
          </p:cNvSpPr>
          <p:nvPr>
            <p:ph idx="1"/>
          </p:nvPr>
        </p:nvSpPr>
        <p:spPr>
          <a:xfrm>
            <a:off x="467544" y="1556792"/>
            <a:ext cx="8229600" cy="4525963"/>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1"/>
            <a:ext cx="611560" cy="543541"/>
          </a:xfrm>
          <a:prstGeom prst="rect">
            <a:avLst/>
          </a:prstGeom>
        </p:spPr>
      </p:pic>
      <p:sp>
        <p:nvSpPr>
          <p:cNvPr id="10" name="Footer Placeholder 4"/>
          <p:cNvSpPr txBox="1">
            <a:spLocks/>
          </p:cNvSpPr>
          <p:nvPr userDrawn="1"/>
        </p:nvSpPr>
        <p:spPr>
          <a:xfrm>
            <a:off x="23308" y="6426231"/>
            <a:ext cx="936104" cy="365125"/>
          </a:xfrm>
          <a:prstGeom prst="rect">
            <a:avLst/>
          </a:prstGeom>
        </p:spPr>
        <p:txBody>
          <a:bodyPr vert="horz" lIns="91440" tIns="45720" rIns="91440" bIns="45720" rtlCol="0" anchor="ctr"/>
          <a:lstStyle>
            <a:defPPr>
              <a:defRPr lang="en-US"/>
            </a:defPPr>
            <a:lvl1pPr marL="0" algn="ctr" defTabSz="914400" rtl="0" eaLnBrk="1" latinLnBrk="0" hangingPunct="1">
              <a:defRPr sz="2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A1B0E95-B719-4604-9F1F-7CF34937DD43}" type="slidenum">
              <a:rPr lang="en-AU" sz="1400" smtClean="0">
                <a:solidFill>
                  <a:srgbClr val="1A8057"/>
                </a:solidFill>
              </a:rPr>
              <a:pPr/>
              <a:t>‹#›</a:t>
            </a:fld>
            <a:endParaRPr lang="en-AU" dirty="0">
              <a:solidFill>
                <a:srgbClr val="1A8057"/>
              </a:solidFill>
            </a:endParaRPr>
          </a:p>
        </p:txBody>
      </p:sp>
    </p:spTree>
    <p:extLst>
      <p:ext uri="{BB962C8B-B14F-4D97-AF65-F5344CB8AC3E}">
        <p14:creationId xmlns:p14="http://schemas.microsoft.com/office/powerpoint/2010/main" val="4163889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
            <a:ext cx="9144000" cy="548679"/>
          </a:xfrm>
          <a:gradFill>
            <a:gsLst>
              <a:gs pos="0">
                <a:srgbClr val="0D8D47"/>
              </a:gs>
              <a:gs pos="100000">
                <a:srgbClr val="C2E87E"/>
              </a:gs>
            </a:gsLst>
            <a:lin ang="0" scaled="0"/>
          </a:gradFill>
        </p:spPr>
        <p:txBody>
          <a:bodyPr>
            <a:normAutofit/>
          </a:bodyPr>
          <a:lstStyle>
            <a:lvl1pPr algn="l">
              <a:defRPr sz="2400">
                <a:solidFill>
                  <a:schemeClr val="bg1"/>
                </a:solidFill>
              </a:defRPr>
            </a:lvl1pPr>
          </a:lstStyle>
          <a:p>
            <a:r>
              <a:rPr lang="en-US" dirty="0"/>
              <a:t>Click to edit Master title style     </a:t>
            </a:r>
            <a:endParaRPr lang="en-AU" dirty="0"/>
          </a:p>
        </p:txBody>
      </p:sp>
      <p:sp>
        <p:nvSpPr>
          <p:cNvPr id="8" name="Footer Placeholder 4"/>
          <p:cNvSpPr txBox="1">
            <a:spLocks/>
          </p:cNvSpPr>
          <p:nvPr userDrawn="1"/>
        </p:nvSpPr>
        <p:spPr>
          <a:xfrm>
            <a:off x="23308" y="6426231"/>
            <a:ext cx="936104" cy="365125"/>
          </a:xfrm>
          <a:prstGeom prst="rect">
            <a:avLst/>
          </a:prstGeom>
        </p:spPr>
        <p:txBody>
          <a:bodyPr vert="horz" lIns="91440" tIns="45720" rIns="91440" bIns="45720" rtlCol="0" anchor="ctr"/>
          <a:lstStyle>
            <a:defPPr>
              <a:defRPr lang="en-US"/>
            </a:defPPr>
            <a:lvl1pPr marL="0" algn="ctr" defTabSz="914400" rtl="0" eaLnBrk="1" latinLnBrk="0" hangingPunct="1">
              <a:defRPr sz="2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A1B0E95-B719-4604-9F1F-7CF34937DD43}" type="slidenum">
              <a:rPr lang="en-AU" smtClean="0">
                <a:solidFill>
                  <a:srgbClr val="1A8057"/>
                </a:solidFill>
              </a:rPr>
              <a:pPr/>
              <a:t>‹#›</a:t>
            </a:fld>
            <a:endParaRPr lang="en-AU" dirty="0">
              <a:solidFill>
                <a:srgbClr val="1A8057"/>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2440" y="-1"/>
            <a:ext cx="611560" cy="543541"/>
          </a:xfrm>
          <a:prstGeom prst="rect">
            <a:avLst/>
          </a:prstGeom>
        </p:spPr>
      </p:pic>
    </p:spTree>
    <p:extLst>
      <p:ext uri="{BB962C8B-B14F-4D97-AF65-F5344CB8AC3E}">
        <p14:creationId xmlns:p14="http://schemas.microsoft.com/office/powerpoint/2010/main" val="672414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4703C4-0CEC-4A82-9CEE-F6DF9C00042C}" type="datetimeFigureOut">
              <a:rPr lang="en-AU" smtClean="0"/>
              <a:pPr/>
              <a:t>25/11/2021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F1EB487-D1C7-4AC7-A16D-A7B2EF3B964D}" type="slidenum">
              <a:rPr lang="en-AU" smtClean="0"/>
              <a:pPr/>
              <a:t>‹#›</a:t>
            </a:fld>
            <a:endParaRPr lang="en-AU"/>
          </a:p>
        </p:txBody>
      </p:sp>
    </p:spTree>
    <p:extLst>
      <p:ext uri="{BB962C8B-B14F-4D97-AF65-F5344CB8AC3E}">
        <p14:creationId xmlns:p14="http://schemas.microsoft.com/office/powerpoint/2010/main" val="3991092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504703C4-0CEC-4A82-9CEE-F6DF9C00042C}" type="datetimeFigureOut">
              <a:rPr lang="en-AU" smtClean="0"/>
              <a:pPr/>
              <a:t>25/11/2021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F1EB487-D1C7-4AC7-A16D-A7B2EF3B964D}" type="slidenum">
              <a:rPr lang="en-AU" smtClean="0"/>
              <a:pPr/>
              <a:t>‹#›</a:t>
            </a:fld>
            <a:endParaRPr lang="en-AU"/>
          </a:p>
        </p:txBody>
      </p:sp>
    </p:spTree>
    <p:extLst>
      <p:ext uri="{BB962C8B-B14F-4D97-AF65-F5344CB8AC3E}">
        <p14:creationId xmlns:p14="http://schemas.microsoft.com/office/powerpoint/2010/main" val="507455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504703C4-0CEC-4A82-9CEE-F6DF9C00042C}" type="datetimeFigureOut">
              <a:rPr lang="en-AU" smtClean="0"/>
              <a:pPr/>
              <a:t>25/11/2021</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FF1EB487-D1C7-4AC7-A16D-A7B2EF3B964D}" type="slidenum">
              <a:rPr lang="en-AU" smtClean="0"/>
              <a:pPr/>
              <a:t>‹#›</a:t>
            </a:fld>
            <a:endParaRPr lang="en-AU"/>
          </a:p>
        </p:txBody>
      </p:sp>
    </p:spTree>
    <p:extLst>
      <p:ext uri="{BB962C8B-B14F-4D97-AF65-F5344CB8AC3E}">
        <p14:creationId xmlns:p14="http://schemas.microsoft.com/office/powerpoint/2010/main" val="2611730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4703C4-0CEC-4A82-9CEE-F6DF9C00042C}" type="datetimeFigureOut">
              <a:rPr lang="en-AU" smtClean="0"/>
              <a:pPr/>
              <a:t>25/11/2021</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FF1EB487-D1C7-4AC7-A16D-A7B2EF3B964D}" type="slidenum">
              <a:rPr lang="en-AU" smtClean="0"/>
              <a:pPr/>
              <a:t>‹#›</a:t>
            </a:fld>
            <a:endParaRPr lang="en-AU"/>
          </a:p>
        </p:txBody>
      </p:sp>
    </p:spTree>
    <p:extLst>
      <p:ext uri="{BB962C8B-B14F-4D97-AF65-F5344CB8AC3E}">
        <p14:creationId xmlns:p14="http://schemas.microsoft.com/office/powerpoint/2010/main" val="2465886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4703C4-0CEC-4A82-9CEE-F6DF9C00042C}" type="datetimeFigureOut">
              <a:rPr lang="en-AU" smtClean="0"/>
              <a:pPr/>
              <a:t>25/11/2021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F1EB487-D1C7-4AC7-A16D-A7B2EF3B964D}" type="slidenum">
              <a:rPr lang="en-AU" smtClean="0"/>
              <a:pPr/>
              <a:t>‹#›</a:t>
            </a:fld>
            <a:endParaRPr lang="en-AU"/>
          </a:p>
        </p:txBody>
      </p:sp>
    </p:spTree>
    <p:extLst>
      <p:ext uri="{BB962C8B-B14F-4D97-AF65-F5344CB8AC3E}">
        <p14:creationId xmlns:p14="http://schemas.microsoft.com/office/powerpoint/2010/main" val="3394592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4703C4-0CEC-4A82-9CEE-F6DF9C00042C}" type="datetimeFigureOut">
              <a:rPr lang="en-AU" smtClean="0"/>
              <a:pPr/>
              <a:t>25/11/2021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F1EB487-D1C7-4AC7-A16D-A7B2EF3B964D}" type="slidenum">
              <a:rPr lang="en-AU" smtClean="0"/>
              <a:pPr/>
              <a:t>‹#›</a:t>
            </a:fld>
            <a:endParaRPr lang="en-AU"/>
          </a:p>
        </p:txBody>
      </p:sp>
    </p:spTree>
    <p:extLst>
      <p:ext uri="{BB962C8B-B14F-4D97-AF65-F5344CB8AC3E}">
        <p14:creationId xmlns:p14="http://schemas.microsoft.com/office/powerpoint/2010/main" val="3848450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4703C4-0CEC-4A82-9CEE-F6DF9C00042C}" type="datetimeFigureOut">
              <a:rPr lang="en-AU" smtClean="0"/>
              <a:pPr/>
              <a:t>25/11/2021</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1EB487-D1C7-4AC7-A16D-A7B2EF3B964D}" type="slidenum">
              <a:rPr lang="en-AU" smtClean="0"/>
              <a:pPr/>
              <a:t>‹#›</a:t>
            </a:fld>
            <a:endParaRPr lang="en-AU"/>
          </a:p>
        </p:txBody>
      </p:sp>
    </p:spTree>
    <p:extLst>
      <p:ext uri="{BB962C8B-B14F-4D97-AF65-F5344CB8AC3E}">
        <p14:creationId xmlns:p14="http://schemas.microsoft.com/office/powerpoint/2010/main" val="1987147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1.gif"/></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gif"/><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gif"/><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gif"/><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water, outdoor, sky, silhouette&#10;&#10;Description automatically generated">
            <a:extLst>
              <a:ext uri="{FF2B5EF4-FFF2-40B4-BE49-F238E27FC236}">
                <a16:creationId xmlns:a16="http://schemas.microsoft.com/office/drawing/2014/main" id="{72F35C43-4BA9-4B40-853A-6F4071F30AE5}"/>
              </a:ext>
            </a:extLst>
          </p:cNvPr>
          <p:cNvPicPr>
            <a:picLocks noChangeAspect="1"/>
          </p:cNvPicPr>
          <p:nvPr/>
        </p:nvPicPr>
        <p:blipFill rotWithShape="1">
          <a:blip r:embed="rId2">
            <a:extLst>
              <a:ext uri="{28A0092B-C50C-407E-A947-70E740481C1C}">
                <a14:useLocalDpi xmlns:a14="http://schemas.microsoft.com/office/drawing/2010/main" val="0"/>
              </a:ext>
            </a:extLst>
          </a:blip>
          <a:srcRect l="21170" t="-400"/>
          <a:stretch/>
        </p:blipFill>
        <p:spPr>
          <a:xfrm>
            <a:off x="-18998" y="-27384"/>
            <a:ext cx="9194576" cy="688538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99" y="-27384"/>
            <a:ext cx="1377324" cy="1224136"/>
          </a:xfrm>
          <a:prstGeom prst="rect">
            <a:avLst/>
          </a:prstGeom>
        </p:spPr>
      </p:pic>
      <p:sp>
        <p:nvSpPr>
          <p:cNvPr id="2" name="TextBox 1"/>
          <p:cNvSpPr txBox="1"/>
          <p:nvPr/>
        </p:nvSpPr>
        <p:spPr>
          <a:xfrm>
            <a:off x="16634" y="4303455"/>
            <a:ext cx="3528392" cy="2554545"/>
          </a:xfrm>
          <a:prstGeom prst="rect">
            <a:avLst/>
          </a:prstGeom>
          <a:solidFill>
            <a:schemeClr val="accent2">
              <a:lumMod val="75000"/>
              <a:alpha val="36000"/>
            </a:schemeClr>
          </a:solidFill>
          <a:scene3d>
            <a:camera prst="orthographicFront"/>
            <a:lightRig rig="threePt" dir="t"/>
          </a:scene3d>
          <a:sp3d>
            <a:bevelT/>
          </a:sp3d>
        </p:spPr>
        <p:txBody>
          <a:bodyPr wrap="square" rtlCol="0">
            <a:spAutoFit/>
          </a:bodyPr>
          <a:lstStyle/>
          <a:p>
            <a:pPr algn="ctr"/>
            <a:r>
              <a:rPr lang="en-AU" sz="3200" b="1" dirty="0">
                <a:solidFill>
                  <a:srgbClr val="FFFF99"/>
                </a:solidFill>
              </a:rPr>
              <a:t>Bounty Oil and Gas NL</a:t>
            </a:r>
          </a:p>
          <a:p>
            <a:pPr algn="ctr"/>
            <a:r>
              <a:rPr lang="en-AU" sz="2400" b="1" dirty="0">
                <a:solidFill>
                  <a:srgbClr val="FFFF99"/>
                </a:solidFill>
              </a:rPr>
              <a:t>Annual General Meeting</a:t>
            </a:r>
          </a:p>
          <a:p>
            <a:pPr algn="ctr"/>
            <a:r>
              <a:rPr lang="en-AU" sz="2400" b="1" dirty="0">
                <a:solidFill>
                  <a:srgbClr val="FFFF99"/>
                </a:solidFill>
              </a:rPr>
              <a:t>November 26, 2021</a:t>
            </a:r>
          </a:p>
          <a:p>
            <a:pPr algn="ctr"/>
            <a:r>
              <a:rPr lang="en-AU" sz="2400" b="1" dirty="0">
                <a:solidFill>
                  <a:srgbClr val="FFFF99"/>
                </a:solidFill>
              </a:rPr>
              <a:t>CEO Presentation</a:t>
            </a:r>
          </a:p>
          <a:p>
            <a:pPr algn="ctr"/>
            <a:r>
              <a:rPr lang="en-AU" sz="2400" b="1" dirty="0">
                <a:solidFill>
                  <a:srgbClr val="FFFF99"/>
                </a:solidFill>
              </a:rPr>
              <a:t>ASX Code:  BUY</a:t>
            </a:r>
          </a:p>
        </p:txBody>
      </p:sp>
      <p:sp>
        <p:nvSpPr>
          <p:cNvPr id="3" name="TextBox 2"/>
          <p:cNvSpPr txBox="1"/>
          <p:nvPr/>
        </p:nvSpPr>
        <p:spPr>
          <a:xfrm>
            <a:off x="6516216" y="353851"/>
            <a:ext cx="2405210" cy="461665"/>
          </a:xfrm>
          <a:prstGeom prst="rect">
            <a:avLst/>
          </a:prstGeom>
          <a:noFill/>
        </p:spPr>
        <p:txBody>
          <a:bodyPr wrap="none" rtlCol="0">
            <a:spAutoFit/>
          </a:bodyPr>
          <a:lstStyle/>
          <a:p>
            <a:r>
              <a:rPr lang="en-AU" sz="2400" b="1" dirty="0">
                <a:solidFill>
                  <a:srgbClr val="FFFF00"/>
                </a:solidFill>
              </a:rPr>
              <a:t>Philip Kelso - CEO</a:t>
            </a:r>
          </a:p>
        </p:txBody>
      </p:sp>
      <p:sp>
        <p:nvSpPr>
          <p:cNvPr id="6" name="TextBox 5"/>
          <p:cNvSpPr txBox="1"/>
          <p:nvPr/>
        </p:nvSpPr>
        <p:spPr>
          <a:xfrm>
            <a:off x="7493706" y="6596390"/>
            <a:ext cx="1681871" cy="261610"/>
          </a:xfrm>
          <a:prstGeom prst="rect">
            <a:avLst/>
          </a:prstGeom>
          <a:noFill/>
        </p:spPr>
        <p:txBody>
          <a:bodyPr wrap="none" rtlCol="0">
            <a:spAutoFit/>
          </a:bodyPr>
          <a:lstStyle/>
          <a:p>
            <a:r>
              <a:rPr lang="en-AU" sz="1100" b="1" dirty="0">
                <a:solidFill>
                  <a:srgbClr val="FFFF00"/>
                </a:solidFill>
              </a:rPr>
              <a:t>Offshore Carnarvon Basin</a:t>
            </a:r>
          </a:p>
        </p:txBody>
      </p:sp>
    </p:spTree>
    <p:extLst>
      <p:ext uri="{BB962C8B-B14F-4D97-AF65-F5344CB8AC3E}">
        <p14:creationId xmlns:p14="http://schemas.microsoft.com/office/powerpoint/2010/main" val="3764483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E7E1D-C215-46BB-A294-215251989BA7}"/>
              </a:ext>
            </a:extLst>
          </p:cNvPr>
          <p:cNvSpPr>
            <a:spLocks noGrp="1"/>
          </p:cNvSpPr>
          <p:nvPr>
            <p:ph type="title"/>
          </p:nvPr>
        </p:nvSpPr>
        <p:spPr/>
        <p:txBody>
          <a:bodyPr/>
          <a:lstStyle/>
          <a:p>
            <a:r>
              <a:rPr lang="en-AU" dirty="0"/>
              <a:t>Gallant, Valiant, Mighty – Stag Lookalikes</a:t>
            </a:r>
          </a:p>
        </p:txBody>
      </p:sp>
      <p:pic>
        <p:nvPicPr>
          <p:cNvPr id="4" name="Picture 3" descr="Diagram&#10;&#10;Description automatically generated">
            <a:extLst>
              <a:ext uri="{FF2B5EF4-FFF2-40B4-BE49-F238E27FC236}">
                <a16:creationId xmlns:a16="http://schemas.microsoft.com/office/drawing/2014/main" id="{15542BB0-DD47-47F5-B594-0523B83A60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8680"/>
            <a:ext cx="3697418" cy="3847355"/>
          </a:xfrm>
          <a:prstGeom prst="rect">
            <a:avLst/>
          </a:prstGeom>
        </p:spPr>
      </p:pic>
      <p:pic>
        <p:nvPicPr>
          <p:cNvPr id="6" name="Picture 5" descr="A picture containing map&#10;&#10;Description automatically generated">
            <a:extLst>
              <a:ext uri="{FF2B5EF4-FFF2-40B4-BE49-F238E27FC236}">
                <a16:creationId xmlns:a16="http://schemas.microsoft.com/office/drawing/2014/main" id="{6EB2E4BB-FC6C-4B41-8473-955298F3EE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7944" y="1980589"/>
            <a:ext cx="4571999" cy="2566884"/>
          </a:xfrm>
          <a:prstGeom prst="rect">
            <a:avLst/>
          </a:prstGeom>
        </p:spPr>
      </p:pic>
      <p:sp>
        <p:nvSpPr>
          <p:cNvPr id="7" name="TextBox 6">
            <a:extLst>
              <a:ext uri="{FF2B5EF4-FFF2-40B4-BE49-F238E27FC236}">
                <a16:creationId xmlns:a16="http://schemas.microsoft.com/office/drawing/2014/main" id="{4FBEBAAF-80A2-4BCE-BEB6-2532D987E93C}"/>
              </a:ext>
            </a:extLst>
          </p:cNvPr>
          <p:cNvSpPr txBox="1"/>
          <p:nvPr/>
        </p:nvSpPr>
        <p:spPr>
          <a:xfrm>
            <a:off x="3923928" y="692696"/>
            <a:ext cx="5112568" cy="1169551"/>
          </a:xfrm>
          <a:prstGeom prst="rect">
            <a:avLst/>
          </a:prstGeom>
          <a:noFill/>
        </p:spPr>
        <p:txBody>
          <a:bodyPr wrap="square" rtlCol="0">
            <a:spAutoFit/>
          </a:bodyPr>
          <a:lstStyle/>
          <a:p>
            <a:r>
              <a:rPr lang="en-AU" sz="1400" dirty="0">
                <a:solidFill>
                  <a:srgbClr val="006600"/>
                </a:solidFill>
              </a:rPr>
              <a:t>Stag and Wandoo both occur in stratigraphic traps at pinch outs in lower Cretaceous sands and have produced 180 MMbo. </a:t>
            </a:r>
          </a:p>
          <a:p>
            <a:r>
              <a:rPr lang="en-AU" sz="1400" dirty="0">
                <a:solidFill>
                  <a:srgbClr val="006600"/>
                </a:solidFill>
              </a:rPr>
              <a:t>The same sequence pinches out against the Palaeozoic Basement along the eastern margin of the Cerberus lands</a:t>
            </a:r>
          </a:p>
          <a:p>
            <a:r>
              <a:rPr lang="en-AU" sz="1400" dirty="0">
                <a:solidFill>
                  <a:srgbClr val="006600"/>
                </a:solidFill>
              </a:rPr>
              <a:t>Shallow water and relatively shallow targets are attractive factors</a:t>
            </a:r>
          </a:p>
        </p:txBody>
      </p:sp>
      <p:sp>
        <p:nvSpPr>
          <p:cNvPr id="12" name="TextBox 11">
            <a:extLst>
              <a:ext uri="{FF2B5EF4-FFF2-40B4-BE49-F238E27FC236}">
                <a16:creationId xmlns:a16="http://schemas.microsoft.com/office/drawing/2014/main" id="{B2BA2B50-DC4F-4DB3-A8B7-1FA94D1F156F}"/>
              </a:ext>
            </a:extLst>
          </p:cNvPr>
          <p:cNvSpPr txBox="1"/>
          <p:nvPr/>
        </p:nvSpPr>
        <p:spPr>
          <a:xfrm>
            <a:off x="3059832" y="5064522"/>
            <a:ext cx="2456200" cy="1169551"/>
          </a:xfrm>
          <a:prstGeom prst="rect">
            <a:avLst/>
          </a:prstGeom>
          <a:noFill/>
        </p:spPr>
        <p:txBody>
          <a:bodyPr wrap="square" rtlCol="0">
            <a:spAutoFit/>
          </a:bodyPr>
          <a:lstStyle/>
          <a:p>
            <a:r>
              <a:rPr lang="en-AU" sz="1400" dirty="0">
                <a:solidFill>
                  <a:srgbClr val="006600"/>
                </a:solidFill>
              </a:rPr>
              <a:t>Amplitude anomalies at </a:t>
            </a:r>
            <a:r>
              <a:rPr lang="en-AU" sz="1400" dirty="0" err="1">
                <a:solidFill>
                  <a:srgbClr val="006600"/>
                </a:solidFill>
              </a:rPr>
              <a:t>pinchout</a:t>
            </a:r>
            <a:r>
              <a:rPr lang="en-AU" sz="1400" dirty="0">
                <a:solidFill>
                  <a:srgbClr val="006600"/>
                </a:solidFill>
              </a:rPr>
              <a:t> and phase change along strike are positive indicators of potential hydrocarbons</a:t>
            </a:r>
          </a:p>
        </p:txBody>
      </p:sp>
      <p:graphicFrame>
        <p:nvGraphicFramePr>
          <p:cNvPr id="14" name="Table 13">
            <a:extLst>
              <a:ext uri="{FF2B5EF4-FFF2-40B4-BE49-F238E27FC236}">
                <a16:creationId xmlns:a16="http://schemas.microsoft.com/office/drawing/2014/main" id="{89C95417-C3B6-4B85-B8EB-9697B40AC976}"/>
              </a:ext>
            </a:extLst>
          </p:cNvPr>
          <p:cNvGraphicFramePr>
            <a:graphicFrameLocks noGrp="1"/>
          </p:cNvGraphicFramePr>
          <p:nvPr>
            <p:extLst>
              <p:ext uri="{D42A27DB-BD31-4B8C-83A1-F6EECF244321}">
                <p14:modId xmlns:p14="http://schemas.microsoft.com/office/powerpoint/2010/main" val="400242534"/>
              </p:ext>
            </p:extLst>
          </p:nvPr>
        </p:nvGraphicFramePr>
        <p:xfrm>
          <a:off x="130589" y="686933"/>
          <a:ext cx="1358900" cy="847725"/>
        </p:xfrm>
        <a:graphic>
          <a:graphicData uri="http://schemas.openxmlformats.org/drawingml/2006/table">
            <a:tbl>
              <a:tblPr>
                <a:tableStyleId>{5C22544A-7EE6-4342-B048-85BDC9FD1C3A}</a:tableStyleId>
              </a:tblPr>
              <a:tblGrid>
                <a:gridCol w="750721">
                  <a:extLst>
                    <a:ext uri="{9D8B030D-6E8A-4147-A177-3AD203B41FA5}">
                      <a16:colId xmlns:a16="http://schemas.microsoft.com/office/drawing/2014/main" val="4225644666"/>
                    </a:ext>
                  </a:extLst>
                </a:gridCol>
                <a:gridCol w="608179">
                  <a:extLst>
                    <a:ext uri="{9D8B030D-6E8A-4147-A177-3AD203B41FA5}">
                      <a16:colId xmlns:a16="http://schemas.microsoft.com/office/drawing/2014/main" val="1953491213"/>
                    </a:ext>
                  </a:extLst>
                </a:gridCol>
              </a:tblGrid>
              <a:tr h="190500">
                <a:tc>
                  <a:txBody>
                    <a:bodyPr/>
                    <a:lstStyle/>
                    <a:p>
                      <a:pPr algn="l" fontAlgn="ctr"/>
                      <a:endParaRPr lang="en-AU" sz="1100" b="1" i="0" u="none" strike="noStrike">
                        <a:solidFill>
                          <a:srgbClr val="006600"/>
                        </a:solidFill>
                        <a:effectLst/>
                        <a:latin typeface="Calibri" panose="020F0502020204030204" pitchFamily="34" charset="0"/>
                      </a:endParaRPr>
                    </a:p>
                  </a:txBody>
                  <a:tcPr marL="9525" marR="9525" marT="9525" marB="0" anchor="ctr">
                    <a:solidFill>
                      <a:srgbClr val="94BA46"/>
                    </a:solidFill>
                  </a:tcPr>
                </a:tc>
                <a:tc>
                  <a:txBody>
                    <a:bodyPr/>
                    <a:lstStyle/>
                    <a:p>
                      <a:pPr algn="l" fontAlgn="ctr"/>
                      <a:r>
                        <a:rPr lang="en-AU" sz="1100" b="1" u="none" strike="noStrike">
                          <a:solidFill>
                            <a:srgbClr val="006600"/>
                          </a:solidFill>
                          <a:effectLst/>
                        </a:rPr>
                        <a:t>Area</a:t>
                      </a:r>
                      <a:endParaRPr lang="en-AU" sz="1100" b="1" i="0" u="none" strike="noStrike">
                        <a:solidFill>
                          <a:srgbClr val="006600"/>
                        </a:solidFill>
                        <a:effectLst/>
                        <a:latin typeface="Calibri" panose="020F0502020204030204" pitchFamily="34" charset="0"/>
                      </a:endParaRPr>
                    </a:p>
                  </a:txBody>
                  <a:tcPr marL="9525" marR="9525" marT="9525" marB="0" anchor="ctr">
                    <a:solidFill>
                      <a:srgbClr val="94BA46"/>
                    </a:solidFill>
                  </a:tcPr>
                </a:tc>
                <a:extLst>
                  <a:ext uri="{0D108BD9-81ED-4DB2-BD59-A6C34878D82A}">
                    <a16:rowId xmlns:a16="http://schemas.microsoft.com/office/drawing/2014/main" val="2182804183"/>
                  </a:ext>
                </a:extLst>
              </a:tr>
              <a:tr h="219075">
                <a:tc>
                  <a:txBody>
                    <a:bodyPr/>
                    <a:lstStyle/>
                    <a:p>
                      <a:pPr algn="l" fontAlgn="ctr"/>
                      <a:r>
                        <a:rPr lang="en-AU" sz="1100" b="1" u="none" strike="noStrike">
                          <a:solidFill>
                            <a:srgbClr val="006600"/>
                          </a:solidFill>
                          <a:effectLst/>
                        </a:rPr>
                        <a:t>Gallant</a:t>
                      </a:r>
                      <a:endParaRPr lang="en-AU" sz="1100" b="1" i="0" u="none" strike="noStrike">
                        <a:solidFill>
                          <a:srgbClr val="006600"/>
                        </a:solidFill>
                        <a:effectLst/>
                        <a:latin typeface="Calibri" panose="020F0502020204030204" pitchFamily="34" charset="0"/>
                      </a:endParaRPr>
                    </a:p>
                  </a:txBody>
                  <a:tcPr marL="9525" marR="9525" marT="9525" marB="0" anchor="ctr">
                    <a:solidFill>
                      <a:srgbClr val="94BA46"/>
                    </a:solidFill>
                  </a:tcPr>
                </a:tc>
                <a:tc>
                  <a:txBody>
                    <a:bodyPr/>
                    <a:lstStyle/>
                    <a:p>
                      <a:pPr algn="l" fontAlgn="ctr"/>
                      <a:r>
                        <a:rPr lang="en-AU" sz="1100" b="1" u="none" strike="noStrike">
                          <a:solidFill>
                            <a:srgbClr val="006600"/>
                          </a:solidFill>
                          <a:effectLst/>
                        </a:rPr>
                        <a:t>41 km</a:t>
                      </a:r>
                      <a:r>
                        <a:rPr lang="en-AU" sz="1100" b="1" u="none" strike="noStrike" baseline="30000">
                          <a:solidFill>
                            <a:srgbClr val="006600"/>
                          </a:solidFill>
                          <a:effectLst/>
                        </a:rPr>
                        <a:t>2</a:t>
                      </a:r>
                      <a:endParaRPr lang="en-AU" sz="1100" b="1" i="0" u="none" strike="noStrike">
                        <a:solidFill>
                          <a:srgbClr val="006600"/>
                        </a:solidFill>
                        <a:effectLst/>
                        <a:latin typeface="Calibri" panose="020F0502020204030204" pitchFamily="34" charset="0"/>
                      </a:endParaRPr>
                    </a:p>
                  </a:txBody>
                  <a:tcPr marL="9525" marR="9525" marT="9525" marB="0" anchor="ctr">
                    <a:solidFill>
                      <a:srgbClr val="94BA46"/>
                    </a:solidFill>
                  </a:tcPr>
                </a:tc>
                <a:extLst>
                  <a:ext uri="{0D108BD9-81ED-4DB2-BD59-A6C34878D82A}">
                    <a16:rowId xmlns:a16="http://schemas.microsoft.com/office/drawing/2014/main" val="929281474"/>
                  </a:ext>
                </a:extLst>
              </a:tr>
              <a:tr h="219075">
                <a:tc>
                  <a:txBody>
                    <a:bodyPr/>
                    <a:lstStyle/>
                    <a:p>
                      <a:pPr algn="l" fontAlgn="ctr"/>
                      <a:r>
                        <a:rPr lang="en-AU" sz="1100" b="1" u="none" strike="noStrike">
                          <a:solidFill>
                            <a:srgbClr val="006600"/>
                          </a:solidFill>
                          <a:effectLst/>
                        </a:rPr>
                        <a:t>Valiant</a:t>
                      </a:r>
                      <a:endParaRPr lang="en-AU" sz="1100" b="1" i="0" u="none" strike="noStrike">
                        <a:solidFill>
                          <a:srgbClr val="006600"/>
                        </a:solidFill>
                        <a:effectLst/>
                        <a:latin typeface="Calibri" panose="020F0502020204030204" pitchFamily="34" charset="0"/>
                      </a:endParaRPr>
                    </a:p>
                  </a:txBody>
                  <a:tcPr marL="9525" marR="9525" marT="9525" marB="0" anchor="ctr">
                    <a:solidFill>
                      <a:srgbClr val="94BA46"/>
                    </a:solidFill>
                  </a:tcPr>
                </a:tc>
                <a:tc>
                  <a:txBody>
                    <a:bodyPr/>
                    <a:lstStyle/>
                    <a:p>
                      <a:pPr algn="l" fontAlgn="ctr"/>
                      <a:r>
                        <a:rPr lang="en-AU" sz="1100" b="1" u="none" strike="noStrike">
                          <a:solidFill>
                            <a:srgbClr val="006600"/>
                          </a:solidFill>
                          <a:effectLst/>
                        </a:rPr>
                        <a:t>61 km</a:t>
                      </a:r>
                      <a:r>
                        <a:rPr lang="en-AU" sz="1100" b="1" u="none" strike="noStrike" baseline="30000">
                          <a:solidFill>
                            <a:srgbClr val="006600"/>
                          </a:solidFill>
                          <a:effectLst/>
                        </a:rPr>
                        <a:t>2</a:t>
                      </a:r>
                      <a:endParaRPr lang="en-AU" sz="1100" b="1" i="0" u="none" strike="noStrike">
                        <a:solidFill>
                          <a:srgbClr val="006600"/>
                        </a:solidFill>
                        <a:effectLst/>
                        <a:latin typeface="Calibri" panose="020F0502020204030204" pitchFamily="34" charset="0"/>
                      </a:endParaRPr>
                    </a:p>
                  </a:txBody>
                  <a:tcPr marL="9525" marR="9525" marT="9525" marB="0" anchor="ctr">
                    <a:solidFill>
                      <a:srgbClr val="94BA46"/>
                    </a:solidFill>
                  </a:tcPr>
                </a:tc>
                <a:extLst>
                  <a:ext uri="{0D108BD9-81ED-4DB2-BD59-A6C34878D82A}">
                    <a16:rowId xmlns:a16="http://schemas.microsoft.com/office/drawing/2014/main" val="3773334622"/>
                  </a:ext>
                </a:extLst>
              </a:tr>
              <a:tr h="219075">
                <a:tc>
                  <a:txBody>
                    <a:bodyPr/>
                    <a:lstStyle/>
                    <a:p>
                      <a:pPr algn="l" fontAlgn="ctr"/>
                      <a:r>
                        <a:rPr lang="en-AU" sz="1100" b="1" u="none" strike="noStrike">
                          <a:solidFill>
                            <a:srgbClr val="006600"/>
                          </a:solidFill>
                          <a:effectLst/>
                        </a:rPr>
                        <a:t>Mighty</a:t>
                      </a:r>
                      <a:endParaRPr lang="en-AU" sz="1100" b="1" i="0" u="none" strike="noStrike">
                        <a:solidFill>
                          <a:srgbClr val="006600"/>
                        </a:solidFill>
                        <a:effectLst/>
                        <a:latin typeface="Calibri" panose="020F0502020204030204" pitchFamily="34" charset="0"/>
                      </a:endParaRPr>
                    </a:p>
                  </a:txBody>
                  <a:tcPr marL="9525" marR="9525" marT="9525" marB="0" anchor="ctr">
                    <a:solidFill>
                      <a:srgbClr val="94BA46"/>
                    </a:solidFill>
                  </a:tcPr>
                </a:tc>
                <a:tc>
                  <a:txBody>
                    <a:bodyPr/>
                    <a:lstStyle/>
                    <a:p>
                      <a:pPr algn="l" fontAlgn="ctr"/>
                      <a:r>
                        <a:rPr lang="en-AU" sz="1100" b="1" u="none" strike="noStrike" dirty="0">
                          <a:solidFill>
                            <a:srgbClr val="006600"/>
                          </a:solidFill>
                          <a:effectLst/>
                        </a:rPr>
                        <a:t>25 km</a:t>
                      </a:r>
                      <a:r>
                        <a:rPr lang="en-AU" sz="1100" b="1" u="none" strike="noStrike" baseline="30000" dirty="0">
                          <a:solidFill>
                            <a:srgbClr val="006600"/>
                          </a:solidFill>
                          <a:effectLst/>
                        </a:rPr>
                        <a:t>2</a:t>
                      </a:r>
                      <a:endParaRPr lang="en-AU" sz="1100" b="1" i="0" u="none" strike="noStrike" dirty="0">
                        <a:solidFill>
                          <a:srgbClr val="006600"/>
                        </a:solidFill>
                        <a:effectLst/>
                        <a:latin typeface="Calibri" panose="020F0502020204030204" pitchFamily="34" charset="0"/>
                      </a:endParaRPr>
                    </a:p>
                  </a:txBody>
                  <a:tcPr marL="9525" marR="9525" marT="9525" marB="0" anchor="ctr">
                    <a:solidFill>
                      <a:srgbClr val="94BA46"/>
                    </a:solidFill>
                  </a:tcPr>
                </a:tc>
                <a:extLst>
                  <a:ext uri="{0D108BD9-81ED-4DB2-BD59-A6C34878D82A}">
                    <a16:rowId xmlns:a16="http://schemas.microsoft.com/office/drawing/2014/main" val="2382579669"/>
                  </a:ext>
                </a:extLst>
              </a:tr>
            </a:tbl>
          </a:graphicData>
        </a:graphic>
      </p:graphicFrame>
      <p:pic>
        <p:nvPicPr>
          <p:cNvPr id="16" name="Picture 15" descr="A screenshot of a map&#10;&#10;Description automatically generated with medium confidence">
            <a:extLst>
              <a:ext uri="{FF2B5EF4-FFF2-40B4-BE49-F238E27FC236}">
                <a16:creationId xmlns:a16="http://schemas.microsoft.com/office/drawing/2014/main" id="{254DE37F-4502-465B-A2EF-0907F20338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4088" y="4797152"/>
            <a:ext cx="3509580" cy="1940520"/>
          </a:xfrm>
          <a:prstGeom prst="rect">
            <a:avLst/>
          </a:prstGeom>
        </p:spPr>
      </p:pic>
      <p:pic>
        <p:nvPicPr>
          <p:cNvPr id="18" name="Picture 17" descr="Map&#10;&#10;Description automatically generated">
            <a:extLst>
              <a:ext uri="{FF2B5EF4-FFF2-40B4-BE49-F238E27FC236}">
                <a16:creationId xmlns:a16="http://schemas.microsoft.com/office/drawing/2014/main" id="{1C79DA0E-89F0-4CE5-A72F-8D227EF205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01" y="4294751"/>
            <a:ext cx="2855315" cy="2426696"/>
          </a:xfrm>
          <a:prstGeom prst="rect">
            <a:avLst/>
          </a:prstGeom>
        </p:spPr>
      </p:pic>
      <p:pic>
        <p:nvPicPr>
          <p:cNvPr id="10" name="Picture 9">
            <a:extLst>
              <a:ext uri="{FF2B5EF4-FFF2-40B4-BE49-F238E27FC236}">
                <a16:creationId xmlns:a16="http://schemas.microsoft.com/office/drawing/2014/main" id="{09D92DF7-B226-4408-8EAF-2D5CD086BC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24206" y="26304"/>
            <a:ext cx="587746" cy="522376"/>
          </a:xfrm>
          <a:prstGeom prst="rect">
            <a:avLst/>
          </a:prstGeom>
        </p:spPr>
      </p:pic>
    </p:spTree>
    <p:extLst>
      <p:ext uri="{BB962C8B-B14F-4D97-AF65-F5344CB8AC3E}">
        <p14:creationId xmlns:p14="http://schemas.microsoft.com/office/powerpoint/2010/main" val="778179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0130A-579C-4B9A-A462-0BBFD76E5CED}"/>
              </a:ext>
            </a:extLst>
          </p:cNvPr>
          <p:cNvSpPr>
            <a:spLocks noGrp="1"/>
          </p:cNvSpPr>
          <p:nvPr>
            <p:ph type="title"/>
          </p:nvPr>
        </p:nvSpPr>
        <p:spPr/>
        <p:txBody>
          <a:bodyPr/>
          <a:lstStyle/>
          <a:p>
            <a:r>
              <a:rPr lang="en-AU" dirty="0"/>
              <a:t>Cerberus Upside</a:t>
            </a:r>
          </a:p>
        </p:txBody>
      </p:sp>
      <p:sp>
        <p:nvSpPr>
          <p:cNvPr id="4" name="TextBox 3">
            <a:extLst>
              <a:ext uri="{FF2B5EF4-FFF2-40B4-BE49-F238E27FC236}">
                <a16:creationId xmlns:a16="http://schemas.microsoft.com/office/drawing/2014/main" id="{48C19513-8886-4941-A281-178E3D3FEB89}"/>
              </a:ext>
            </a:extLst>
          </p:cNvPr>
          <p:cNvSpPr txBox="1"/>
          <p:nvPr/>
        </p:nvSpPr>
        <p:spPr>
          <a:xfrm>
            <a:off x="287524" y="548680"/>
            <a:ext cx="8568952" cy="2031325"/>
          </a:xfrm>
          <a:prstGeom prst="rect">
            <a:avLst/>
          </a:prstGeom>
          <a:noFill/>
        </p:spPr>
        <p:txBody>
          <a:bodyPr wrap="square" rtlCol="0">
            <a:spAutoFit/>
          </a:bodyPr>
          <a:lstStyle/>
          <a:p>
            <a:pPr marL="285750" indent="-285750">
              <a:buFont typeface="Arial" panose="020B0604020202020204" pitchFamily="34" charset="0"/>
              <a:buChar char="•"/>
            </a:pPr>
            <a:r>
              <a:rPr lang="en-AU" sz="1400" dirty="0">
                <a:solidFill>
                  <a:srgbClr val="006600"/>
                </a:solidFill>
              </a:rPr>
              <a:t>11 other leads identified in similar settings add considerable upside</a:t>
            </a:r>
          </a:p>
          <a:p>
            <a:pPr marL="285750" indent="-285750">
              <a:buFont typeface="Arial" panose="020B0604020202020204" pitchFamily="34" charset="0"/>
              <a:buChar char="•"/>
            </a:pPr>
            <a:r>
              <a:rPr lang="en-AU" sz="1400" dirty="0">
                <a:solidFill>
                  <a:srgbClr val="006600"/>
                </a:solidFill>
              </a:rPr>
              <a:t>Shallow water and shallow targets combines to relatively inexpensive drilling using jack up rigs. Costs two to three times onshore Cooper Basin with targets 10 to 100 times larger</a:t>
            </a:r>
          </a:p>
          <a:p>
            <a:pPr marL="285750" indent="-285750">
              <a:buFont typeface="Arial" panose="020B0604020202020204" pitchFamily="34" charset="0"/>
              <a:buChar char="•"/>
            </a:pPr>
            <a:r>
              <a:rPr lang="en-AU" sz="1400" dirty="0">
                <a:solidFill>
                  <a:srgbClr val="006600"/>
                </a:solidFill>
              </a:rPr>
              <a:t>Immediately up dip from proven oil and gas fields and direct link to mature source rocks with short migration pathways</a:t>
            </a:r>
          </a:p>
          <a:p>
            <a:pPr marL="285750" indent="-285750">
              <a:buFont typeface="Arial" panose="020B0604020202020204" pitchFamily="34" charset="0"/>
              <a:buChar char="•"/>
            </a:pPr>
            <a:r>
              <a:rPr lang="en-AU" sz="1400" dirty="0">
                <a:solidFill>
                  <a:srgbClr val="006600"/>
                </a:solidFill>
              </a:rPr>
              <a:t>Abundant gas chimneys, hydrocarbon related diagenetic zones and shallow gas accumulation directly imaged on seismic all point to low risk of charge</a:t>
            </a:r>
          </a:p>
          <a:p>
            <a:pPr marL="285750" indent="-285750">
              <a:buFont typeface="Arial" panose="020B0604020202020204" pitchFamily="34" charset="0"/>
              <a:buChar char="•"/>
            </a:pPr>
            <a:r>
              <a:rPr lang="en-AU" sz="1400" dirty="0">
                <a:solidFill>
                  <a:srgbClr val="006600"/>
                </a:solidFill>
              </a:rPr>
              <a:t>Targets direct duplicates of proven substantial hydrocarbon resources</a:t>
            </a:r>
          </a:p>
          <a:p>
            <a:pPr marL="285750" indent="-285750">
              <a:buFont typeface="Arial" panose="020B0604020202020204" pitchFamily="34" charset="0"/>
              <a:buChar char="•"/>
            </a:pPr>
            <a:r>
              <a:rPr lang="en-AU" sz="1400" dirty="0">
                <a:solidFill>
                  <a:srgbClr val="006600"/>
                </a:solidFill>
              </a:rPr>
              <a:t>Option to acquire up to two additional tranches of 25% at $3 million each</a:t>
            </a:r>
          </a:p>
        </p:txBody>
      </p:sp>
      <p:pic>
        <p:nvPicPr>
          <p:cNvPr id="6" name="Picture 5" descr="Map&#10;&#10;Description automatically generated">
            <a:extLst>
              <a:ext uri="{FF2B5EF4-FFF2-40B4-BE49-F238E27FC236}">
                <a16:creationId xmlns:a16="http://schemas.microsoft.com/office/drawing/2014/main" id="{C37A013A-323B-4987-BFF8-B9E841FF0D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572" y="2708920"/>
            <a:ext cx="3780420" cy="2879134"/>
          </a:xfrm>
          <a:prstGeom prst="rect">
            <a:avLst/>
          </a:prstGeom>
        </p:spPr>
      </p:pic>
      <p:sp>
        <p:nvSpPr>
          <p:cNvPr id="7" name="TextBox 6">
            <a:extLst>
              <a:ext uri="{FF2B5EF4-FFF2-40B4-BE49-F238E27FC236}">
                <a16:creationId xmlns:a16="http://schemas.microsoft.com/office/drawing/2014/main" id="{253E2E38-BA6A-4C0C-89AB-45F0C9C3425E}"/>
              </a:ext>
            </a:extLst>
          </p:cNvPr>
          <p:cNvSpPr txBox="1"/>
          <p:nvPr/>
        </p:nvSpPr>
        <p:spPr>
          <a:xfrm>
            <a:off x="446820" y="5733256"/>
            <a:ext cx="4341204" cy="738664"/>
          </a:xfrm>
          <a:prstGeom prst="rect">
            <a:avLst/>
          </a:prstGeom>
          <a:noFill/>
        </p:spPr>
        <p:txBody>
          <a:bodyPr wrap="square" rtlCol="0">
            <a:spAutoFit/>
          </a:bodyPr>
          <a:lstStyle/>
          <a:p>
            <a:r>
              <a:rPr lang="en-AU" sz="1400" dirty="0">
                <a:solidFill>
                  <a:srgbClr val="006600"/>
                </a:solidFill>
              </a:rPr>
              <a:t>Upper Kes (11 km</a:t>
            </a:r>
            <a:r>
              <a:rPr lang="en-AU" sz="1400" baseline="30000" dirty="0">
                <a:solidFill>
                  <a:srgbClr val="006600"/>
                </a:solidFill>
              </a:rPr>
              <a:t>2</a:t>
            </a:r>
            <a:r>
              <a:rPr lang="en-AU" sz="1400" dirty="0">
                <a:solidFill>
                  <a:srgbClr val="006600"/>
                </a:solidFill>
              </a:rPr>
              <a:t>) and Lower Kes (11.5 km</a:t>
            </a:r>
            <a:r>
              <a:rPr lang="en-AU" sz="1400" baseline="30000" dirty="0">
                <a:solidFill>
                  <a:srgbClr val="006600"/>
                </a:solidFill>
              </a:rPr>
              <a:t>2</a:t>
            </a:r>
            <a:r>
              <a:rPr lang="en-AU" sz="1400" dirty="0">
                <a:solidFill>
                  <a:srgbClr val="006600"/>
                </a:solidFill>
              </a:rPr>
              <a:t>) low stand channels completely sealed within clay canyon fill, upside to success at </a:t>
            </a:r>
            <a:r>
              <a:rPr lang="en-AU" sz="1400" dirty="0" err="1">
                <a:solidFill>
                  <a:srgbClr val="006600"/>
                </a:solidFill>
              </a:rPr>
              <a:t>Honeybadger</a:t>
            </a:r>
            <a:endParaRPr lang="en-AU" sz="1400" dirty="0">
              <a:solidFill>
                <a:srgbClr val="006600"/>
              </a:solidFill>
            </a:endParaRPr>
          </a:p>
        </p:txBody>
      </p:sp>
      <p:sp>
        <p:nvSpPr>
          <p:cNvPr id="9" name="TextBox 8">
            <a:extLst>
              <a:ext uri="{FF2B5EF4-FFF2-40B4-BE49-F238E27FC236}">
                <a16:creationId xmlns:a16="http://schemas.microsoft.com/office/drawing/2014/main" id="{41628DC2-248B-4B93-AB8F-E2F9C722AB3E}"/>
              </a:ext>
            </a:extLst>
          </p:cNvPr>
          <p:cNvSpPr txBox="1"/>
          <p:nvPr/>
        </p:nvSpPr>
        <p:spPr>
          <a:xfrm>
            <a:off x="5838025" y="2596068"/>
            <a:ext cx="2160848" cy="307777"/>
          </a:xfrm>
          <a:prstGeom prst="rect">
            <a:avLst/>
          </a:prstGeom>
          <a:noFill/>
        </p:spPr>
        <p:txBody>
          <a:bodyPr wrap="none" rtlCol="0">
            <a:spAutoFit/>
          </a:bodyPr>
          <a:lstStyle/>
          <a:p>
            <a:r>
              <a:rPr lang="en-AU" sz="1400" b="1" dirty="0">
                <a:solidFill>
                  <a:srgbClr val="006600"/>
                </a:solidFill>
              </a:rPr>
              <a:t>Substantial Lead Inventory</a:t>
            </a:r>
          </a:p>
        </p:txBody>
      </p:sp>
      <p:pic>
        <p:nvPicPr>
          <p:cNvPr id="10" name="Picture 9">
            <a:extLst>
              <a:ext uri="{FF2B5EF4-FFF2-40B4-BE49-F238E27FC236}">
                <a16:creationId xmlns:a16="http://schemas.microsoft.com/office/drawing/2014/main" id="{EB2E8E71-B0D2-4F76-AB63-0713E0AA57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24206" y="26304"/>
            <a:ext cx="587746" cy="522376"/>
          </a:xfrm>
          <a:prstGeom prst="rect">
            <a:avLst/>
          </a:prstGeom>
        </p:spPr>
      </p:pic>
      <p:graphicFrame>
        <p:nvGraphicFramePr>
          <p:cNvPr id="3" name="Table 2">
            <a:extLst>
              <a:ext uri="{FF2B5EF4-FFF2-40B4-BE49-F238E27FC236}">
                <a16:creationId xmlns:a16="http://schemas.microsoft.com/office/drawing/2014/main" id="{AA8B1C3B-58AA-42E3-A341-D2E31D2ADDAC}"/>
              </a:ext>
            </a:extLst>
          </p:cNvPr>
          <p:cNvGraphicFramePr>
            <a:graphicFrameLocks noGrp="1"/>
          </p:cNvGraphicFramePr>
          <p:nvPr>
            <p:extLst>
              <p:ext uri="{D42A27DB-BD31-4B8C-83A1-F6EECF244321}">
                <p14:modId xmlns:p14="http://schemas.microsoft.com/office/powerpoint/2010/main" val="1708974443"/>
              </p:ext>
            </p:extLst>
          </p:nvPr>
        </p:nvGraphicFramePr>
        <p:xfrm>
          <a:off x="5232251" y="2955018"/>
          <a:ext cx="3464929" cy="3074670"/>
        </p:xfrm>
        <a:graphic>
          <a:graphicData uri="http://schemas.openxmlformats.org/drawingml/2006/table">
            <a:tbl>
              <a:tblPr>
                <a:tableStyleId>{5C22544A-7EE6-4342-B048-85BDC9FD1C3A}</a:tableStyleId>
              </a:tblPr>
              <a:tblGrid>
                <a:gridCol w="872244">
                  <a:extLst>
                    <a:ext uri="{9D8B030D-6E8A-4147-A177-3AD203B41FA5}">
                      <a16:colId xmlns:a16="http://schemas.microsoft.com/office/drawing/2014/main" val="2147188717"/>
                    </a:ext>
                  </a:extLst>
                </a:gridCol>
                <a:gridCol w="792485">
                  <a:extLst>
                    <a:ext uri="{9D8B030D-6E8A-4147-A177-3AD203B41FA5}">
                      <a16:colId xmlns:a16="http://schemas.microsoft.com/office/drawing/2014/main" val="1842441287"/>
                    </a:ext>
                  </a:extLst>
                </a:gridCol>
                <a:gridCol w="864096">
                  <a:extLst>
                    <a:ext uri="{9D8B030D-6E8A-4147-A177-3AD203B41FA5}">
                      <a16:colId xmlns:a16="http://schemas.microsoft.com/office/drawing/2014/main" val="3344081866"/>
                    </a:ext>
                  </a:extLst>
                </a:gridCol>
                <a:gridCol w="936104">
                  <a:extLst>
                    <a:ext uri="{9D8B030D-6E8A-4147-A177-3AD203B41FA5}">
                      <a16:colId xmlns:a16="http://schemas.microsoft.com/office/drawing/2014/main" val="3989738969"/>
                    </a:ext>
                  </a:extLst>
                </a:gridCol>
              </a:tblGrid>
              <a:tr h="190500">
                <a:tc>
                  <a:txBody>
                    <a:bodyPr/>
                    <a:lstStyle/>
                    <a:p>
                      <a:pPr algn="l" fontAlgn="b"/>
                      <a:endParaRPr lang="en-AU" sz="1200" b="1" i="0" u="none" strike="noStrike" dirty="0">
                        <a:solidFill>
                          <a:srgbClr val="006600"/>
                        </a:solidFill>
                        <a:effectLst/>
                        <a:latin typeface="Calibri" panose="020F0502020204030204" pitchFamily="34" charset="0"/>
                      </a:endParaRPr>
                    </a:p>
                  </a:txBody>
                  <a:tcPr marL="9525" marR="9525" marT="9525" marB="0" anchor="b">
                    <a:noFill/>
                  </a:tcPr>
                </a:tc>
                <a:tc gridSpan="3">
                  <a:txBody>
                    <a:bodyPr/>
                    <a:lstStyle/>
                    <a:p>
                      <a:pPr algn="ctr" fontAlgn="b"/>
                      <a:r>
                        <a:rPr lang="en-AU" sz="1200" b="1" u="none" strike="noStrike" dirty="0">
                          <a:solidFill>
                            <a:srgbClr val="006600"/>
                          </a:solidFill>
                          <a:effectLst/>
                        </a:rPr>
                        <a:t>Prospective Recoverable STOOIP </a:t>
                      </a:r>
                      <a:r>
                        <a:rPr lang="en-AU" sz="1200" b="1" u="none" strike="noStrike" dirty="0" err="1">
                          <a:solidFill>
                            <a:srgbClr val="006600"/>
                          </a:solidFill>
                          <a:effectLst/>
                        </a:rPr>
                        <a:t>MMbo</a:t>
                      </a:r>
                      <a:endParaRPr lang="en-AU" sz="1200" b="1" i="0" u="none" strike="noStrike" dirty="0">
                        <a:solidFill>
                          <a:srgbClr val="006600"/>
                        </a:solidFill>
                        <a:effectLst/>
                        <a:latin typeface="Calibri" panose="020F0502020204030204" pitchFamily="34" charset="0"/>
                      </a:endParaRPr>
                    </a:p>
                  </a:txBody>
                  <a:tcPr marL="9525" marR="9525" marT="9525" marB="0" anchor="b">
                    <a:noFill/>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391814685"/>
                  </a:ext>
                </a:extLst>
              </a:tr>
              <a:tr h="381000">
                <a:tc>
                  <a:txBody>
                    <a:bodyPr/>
                    <a:lstStyle/>
                    <a:p>
                      <a:pPr algn="l" fontAlgn="ctr"/>
                      <a:r>
                        <a:rPr lang="en-AU" sz="1200" b="1" u="none" strike="noStrike">
                          <a:solidFill>
                            <a:srgbClr val="006600"/>
                          </a:solidFill>
                          <a:effectLst/>
                        </a:rPr>
                        <a:t>Lead</a:t>
                      </a:r>
                      <a:endParaRPr lang="en-AU" sz="1200" b="1" i="0" u="none" strike="noStrike">
                        <a:solidFill>
                          <a:srgbClr val="006600"/>
                        </a:solidFill>
                        <a:effectLst/>
                        <a:latin typeface="Calibri" panose="020F0502020204030204" pitchFamily="34" charset="0"/>
                      </a:endParaRPr>
                    </a:p>
                  </a:txBody>
                  <a:tcPr marL="9525" marR="9525" marT="9525" marB="0" anchor="ctr">
                    <a:noFill/>
                  </a:tcPr>
                </a:tc>
                <a:tc>
                  <a:txBody>
                    <a:bodyPr/>
                    <a:lstStyle/>
                    <a:p>
                      <a:pPr algn="ctr" fontAlgn="ctr"/>
                      <a:r>
                        <a:rPr lang="en-AU" sz="1200" b="1" u="none" strike="noStrike">
                          <a:solidFill>
                            <a:srgbClr val="006600"/>
                          </a:solidFill>
                          <a:effectLst/>
                        </a:rPr>
                        <a:t>Low</a:t>
                      </a:r>
                      <a:br>
                        <a:rPr lang="en-AU" sz="1200" b="1" u="none" strike="noStrike">
                          <a:solidFill>
                            <a:srgbClr val="006600"/>
                          </a:solidFill>
                          <a:effectLst/>
                        </a:rPr>
                      </a:br>
                      <a:r>
                        <a:rPr lang="en-AU" sz="1200" b="1" u="none" strike="noStrike">
                          <a:solidFill>
                            <a:srgbClr val="006600"/>
                          </a:solidFill>
                          <a:effectLst/>
                        </a:rPr>
                        <a:t>MMbo</a:t>
                      </a:r>
                      <a:endParaRPr lang="en-AU" sz="1200" b="1" i="0" u="none" strike="noStrike">
                        <a:solidFill>
                          <a:srgbClr val="006600"/>
                        </a:solidFill>
                        <a:effectLst/>
                        <a:latin typeface="Calibri" panose="020F0502020204030204" pitchFamily="34" charset="0"/>
                      </a:endParaRPr>
                    </a:p>
                  </a:txBody>
                  <a:tcPr marL="9525" marR="9525" marT="9525" marB="0" anchor="ctr">
                    <a:noFill/>
                  </a:tcPr>
                </a:tc>
                <a:tc>
                  <a:txBody>
                    <a:bodyPr/>
                    <a:lstStyle/>
                    <a:p>
                      <a:pPr algn="ctr" fontAlgn="ctr"/>
                      <a:r>
                        <a:rPr lang="en-AU" sz="1200" b="1" u="none" strike="noStrike">
                          <a:solidFill>
                            <a:srgbClr val="006600"/>
                          </a:solidFill>
                          <a:effectLst/>
                        </a:rPr>
                        <a:t>Best</a:t>
                      </a:r>
                      <a:br>
                        <a:rPr lang="en-AU" sz="1200" b="1" u="none" strike="noStrike">
                          <a:solidFill>
                            <a:srgbClr val="006600"/>
                          </a:solidFill>
                          <a:effectLst/>
                        </a:rPr>
                      </a:br>
                      <a:r>
                        <a:rPr lang="en-AU" sz="1200" b="1" u="none" strike="noStrike">
                          <a:solidFill>
                            <a:srgbClr val="006600"/>
                          </a:solidFill>
                          <a:effectLst/>
                        </a:rPr>
                        <a:t>MMbo</a:t>
                      </a:r>
                      <a:endParaRPr lang="en-AU" sz="1200" b="1" i="0" u="none" strike="noStrike">
                        <a:solidFill>
                          <a:srgbClr val="006600"/>
                        </a:solidFill>
                        <a:effectLst/>
                        <a:latin typeface="Calibri" panose="020F0502020204030204" pitchFamily="34" charset="0"/>
                      </a:endParaRPr>
                    </a:p>
                  </a:txBody>
                  <a:tcPr marL="9525" marR="9525" marT="9525" marB="0" anchor="ctr">
                    <a:noFill/>
                  </a:tcPr>
                </a:tc>
                <a:tc>
                  <a:txBody>
                    <a:bodyPr/>
                    <a:lstStyle/>
                    <a:p>
                      <a:pPr algn="ctr" fontAlgn="ctr"/>
                      <a:r>
                        <a:rPr lang="en-AU" sz="1200" b="1" u="none" strike="noStrike" dirty="0">
                          <a:solidFill>
                            <a:srgbClr val="006600"/>
                          </a:solidFill>
                          <a:effectLst/>
                        </a:rPr>
                        <a:t>High</a:t>
                      </a:r>
                      <a:br>
                        <a:rPr lang="en-AU" sz="1200" b="1" u="none" strike="noStrike" dirty="0">
                          <a:solidFill>
                            <a:srgbClr val="006600"/>
                          </a:solidFill>
                          <a:effectLst/>
                        </a:rPr>
                      </a:br>
                      <a:r>
                        <a:rPr lang="en-AU" sz="1200" b="1" u="none" strike="noStrike" dirty="0" err="1">
                          <a:solidFill>
                            <a:srgbClr val="006600"/>
                          </a:solidFill>
                          <a:effectLst/>
                        </a:rPr>
                        <a:t>MMbo</a:t>
                      </a:r>
                      <a:endParaRPr lang="en-AU" sz="1200" b="1" i="0" u="none" strike="noStrike" dirty="0">
                        <a:solidFill>
                          <a:srgbClr val="006600"/>
                        </a:solidFill>
                        <a:effectLst/>
                        <a:latin typeface="Calibri" panose="020F0502020204030204" pitchFamily="34" charset="0"/>
                      </a:endParaRPr>
                    </a:p>
                  </a:txBody>
                  <a:tcPr marL="9525" marR="9525" marT="9525" marB="0" anchor="ctr">
                    <a:noFill/>
                  </a:tcPr>
                </a:tc>
                <a:extLst>
                  <a:ext uri="{0D108BD9-81ED-4DB2-BD59-A6C34878D82A}">
                    <a16:rowId xmlns:a16="http://schemas.microsoft.com/office/drawing/2014/main" val="3822740969"/>
                  </a:ext>
                </a:extLst>
              </a:tr>
              <a:tr h="190500">
                <a:tc>
                  <a:txBody>
                    <a:bodyPr/>
                    <a:lstStyle/>
                    <a:p>
                      <a:pPr algn="l" fontAlgn="b"/>
                      <a:r>
                        <a:rPr lang="en-AU" sz="1200" u="none" strike="noStrike">
                          <a:solidFill>
                            <a:srgbClr val="006600"/>
                          </a:solidFill>
                          <a:effectLst/>
                        </a:rPr>
                        <a:t>Honeybadger</a:t>
                      </a:r>
                      <a:endParaRPr lang="en-AU" sz="1200" b="0" i="0" u="none" strike="noStrike">
                        <a:solidFill>
                          <a:srgbClr val="006600"/>
                        </a:solidFill>
                        <a:effectLst/>
                        <a:latin typeface="Calibri" panose="020F0502020204030204" pitchFamily="34" charset="0"/>
                      </a:endParaRPr>
                    </a:p>
                  </a:txBody>
                  <a:tcPr marL="9525" marR="9525" marT="9525" marB="0" anchor="b">
                    <a:noFill/>
                  </a:tcPr>
                </a:tc>
                <a:tc>
                  <a:txBody>
                    <a:bodyPr/>
                    <a:lstStyle/>
                    <a:p>
                      <a:pPr algn="ctr" fontAlgn="b"/>
                      <a:r>
                        <a:rPr lang="en-AU" sz="1200" u="none" strike="noStrike">
                          <a:solidFill>
                            <a:srgbClr val="006600"/>
                          </a:solidFill>
                          <a:effectLst/>
                        </a:rPr>
                        <a:t>5</a:t>
                      </a:r>
                      <a:endParaRPr lang="en-AU" sz="1200" b="0" i="0" u="none" strike="noStrike">
                        <a:solidFill>
                          <a:srgbClr val="006600"/>
                        </a:solidFill>
                        <a:effectLst/>
                        <a:latin typeface="Calibri" panose="020F0502020204030204" pitchFamily="34" charset="0"/>
                      </a:endParaRPr>
                    </a:p>
                  </a:txBody>
                  <a:tcPr marL="9525" marR="9525" marT="9525" marB="0" anchor="b">
                    <a:noFill/>
                  </a:tcPr>
                </a:tc>
                <a:tc>
                  <a:txBody>
                    <a:bodyPr/>
                    <a:lstStyle/>
                    <a:p>
                      <a:pPr algn="ctr" fontAlgn="b"/>
                      <a:r>
                        <a:rPr lang="en-AU" sz="1200" u="none" strike="noStrike">
                          <a:solidFill>
                            <a:srgbClr val="006600"/>
                          </a:solidFill>
                          <a:effectLst/>
                        </a:rPr>
                        <a:t>56</a:t>
                      </a:r>
                      <a:endParaRPr lang="en-AU" sz="1200" b="0" i="0" u="none" strike="noStrike">
                        <a:solidFill>
                          <a:srgbClr val="006600"/>
                        </a:solidFill>
                        <a:effectLst/>
                        <a:latin typeface="Calibri" panose="020F0502020204030204" pitchFamily="34" charset="0"/>
                      </a:endParaRPr>
                    </a:p>
                  </a:txBody>
                  <a:tcPr marL="9525" marR="9525" marT="9525" marB="0" anchor="b">
                    <a:noFill/>
                  </a:tcPr>
                </a:tc>
                <a:tc>
                  <a:txBody>
                    <a:bodyPr/>
                    <a:lstStyle/>
                    <a:p>
                      <a:pPr algn="ctr" fontAlgn="b"/>
                      <a:r>
                        <a:rPr lang="en-AU" sz="1200" u="none" strike="noStrike">
                          <a:solidFill>
                            <a:srgbClr val="006600"/>
                          </a:solidFill>
                          <a:effectLst/>
                        </a:rPr>
                        <a:t>644</a:t>
                      </a:r>
                      <a:endParaRPr lang="en-AU" sz="1200" b="0" i="0" u="none" strike="noStrike">
                        <a:solidFill>
                          <a:srgbClr val="0066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4171839524"/>
                  </a:ext>
                </a:extLst>
              </a:tr>
              <a:tr h="190500">
                <a:tc>
                  <a:txBody>
                    <a:bodyPr/>
                    <a:lstStyle/>
                    <a:p>
                      <a:pPr algn="l" fontAlgn="b"/>
                      <a:r>
                        <a:rPr lang="en-AU" sz="1200" u="none" strike="noStrike">
                          <a:solidFill>
                            <a:srgbClr val="006600"/>
                          </a:solidFill>
                          <a:effectLst/>
                        </a:rPr>
                        <a:t>Stork </a:t>
                      </a:r>
                      <a:endParaRPr lang="en-AU" sz="1200" b="0" i="0" u="none" strike="noStrike">
                        <a:solidFill>
                          <a:srgbClr val="006600"/>
                        </a:solidFill>
                        <a:effectLst/>
                        <a:latin typeface="Calibri" panose="020F0502020204030204" pitchFamily="34" charset="0"/>
                      </a:endParaRPr>
                    </a:p>
                  </a:txBody>
                  <a:tcPr marL="9525" marR="9525" marT="9525" marB="0" anchor="b">
                    <a:noFill/>
                  </a:tcPr>
                </a:tc>
                <a:tc>
                  <a:txBody>
                    <a:bodyPr/>
                    <a:lstStyle/>
                    <a:p>
                      <a:pPr algn="ctr" fontAlgn="b"/>
                      <a:r>
                        <a:rPr lang="en-AU" sz="1200" u="none" strike="noStrike">
                          <a:solidFill>
                            <a:srgbClr val="006600"/>
                          </a:solidFill>
                          <a:effectLst/>
                        </a:rPr>
                        <a:t>4</a:t>
                      </a:r>
                      <a:endParaRPr lang="en-AU" sz="1200" b="0" i="0" u="none" strike="noStrike">
                        <a:solidFill>
                          <a:srgbClr val="006600"/>
                        </a:solidFill>
                        <a:effectLst/>
                        <a:latin typeface="Calibri" panose="020F0502020204030204" pitchFamily="34" charset="0"/>
                      </a:endParaRPr>
                    </a:p>
                  </a:txBody>
                  <a:tcPr marL="9525" marR="9525" marT="9525" marB="0" anchor="b">
                    <a:noFill/>
                  </a:tcPr>
                </a:tc>
                <a:tc>
                  <a:txBody>
                    <a:bodyPr/>
                    <a:lstStyle/>
                    <a:p>
                      <a:pPr algn="ctr" fontAlgn="b"/>
                      <a:r>
                        <a:rPr lang="en-AU" sz="1200" u="none" strike="noStrike">
                          <a:solidFill>
                            <a:srgbClr val="006600"/>
                          </a:solidFill>
                          <a:effectLst/>
                        </a:rPr>
                        <a:t>39</a:t>
                      </a:r>
                      <a:endParaRPr lang="en-AU" sz="1200" b="0" i="0" u="none" strike="noStrike">
                        <a:solidFill>
                          <a:srgbClr val="006600"/>
                        </a:solidFill>
                        <a:effectLst/>
                        <a:latin typeface="Calibri" panose="020F0502020204030204" pitchFamily="34" charset="0"/>
                      </a:endParaRPr>
                    </a:p>
                  </a:txBody>
                  <a:tcPr marL="9525" marR="9525" marT="9525" marB="0" anchor="b">
                    <a:noFill/>
                  </a:tcPr>
                </a:tc>
                <a:tc>
                  <a:txBody>
                    <a:bodyPr/>
                    <a:lstStyle/>
                    <a:p>
                      <a:pPr algn="ctr" fontAlgn="b"/>
                      <a:r>
                        <a:rPr lang="en-AU" sz="1200" u="none" strike="noStrike">
                          <a:solidFill>
                            <a:srgbClr val="006600"/>
                          </a:solidFill>
                          <a:effectLst/>
                        </a:rPr>
                        <a:t>398</a:t>
                      </a:r>
                      <a:endParaRPr lang="en-AU" sz="1200" b="0" i="0" u="none" strike="noStrike">
                        <a:solidFill>
                          <a:srgbClr val="0066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2727523841"/>
                  </a:ext>
                </a:extLst>
              </a:tr>
              <a:tr h="190500">
                <a:tc>
                  <a:txBody>
                    <a:bodyPr/>
                    <a:lstStyle/>
                    <a:p>
                      <a:pPr algn="l" fontAlgn="b"/>
                      <a:r>
                        <a:rPr lang="en-AU" sz="1200" u="none" strike="noStrike">
                          <a:solidFill>
                            <a:srgbClr val="006600"/>
                          </a:solidFill>
                          <a:effectLst/>
                        </a:rPr>
                        <a:t>Parrot </a:t>
                      </a:r>
                      <a:endParaRPr lang="en-AU" sz="1200" b="0" i="0" u="none" strike="noStrike">
                        <a:solidFill>
                          <a:srgbClr val="006600"/>
                        </a:solidFill>
                        <a:effectLst/>
                        <a:latin typeface="Calibri" panose="020F0502020204030204" pitchFamily="34" charset="0"/>
                      </a:endParaRPr>
                    </a:p>
                  </a:txBody>
                  <a:tcPr marL="9525" marR="9525" marT="9525" marB="0" anchor="b">
                    <a:noFill/>
                  </a:tcPr>
                </a:tc>
                <a:tc>
                  <a:txBody>
                    <a:bodyPr/>
                    <a:lstStyle/>
                    <a:p>
                      <a:pPr algn="ctr" fontAlgn="b"/>
                      <a:r>
                        <a:rPr lang="en-AU" sz="1200" u="none" strike="noStrike">
                          <a:solidFill>
                            <a:srgbClr val="006600"/>
                          </a:solidFill>
                          <a:effectLst/>
                        </a:rPr>
                        <a:t>4</a:t>
                      </a:r>
                      <a:endParaRPr lang="en-AU" sz="1200" b="0" i="0" u="none" strike="noStrike">
                        <a:solidFill>
                          <a:srgbClr val="006600"/>
                        </a:solidFill>
                        <a:effectLst/>
                        <a:latin typeface="Calibri" panose="020F0502020204030204" pitchFamily="34" charset="0"/>
                      </a:endParaRPr>
                    </a:p>
                  </a:txBody>
                  <a:tcPr marL="9525" marR="9525" marT="9525" marB="0" anchor="b">
                    <a:noFill/>
                  </a:tcPr>
                </a:tc>
                <a:tc>
                  <a:txBody>
                    <a:bodyPr/>
                    <a:lstStyle/>
                    <a:p>
                      <a:pPr algn="ctr" fontAlgn="b"/>
                      <a:r>
                        <a:rPr lang="en-AU" sz="1200" u="none" strike="noStrike">
                          <a:solidFill>
                            <a:srgbClr val="006600"/>
                          </a:solidFill>
                          <a:effectLst/>
                        </a:rPr>
                        <a:t>27</a:t>
                      </a:r>
                      <a:endParaRPr lang="en-AU" sz="1200" b="0" i="0" u="none" strike="noStrike">
                        <a:solidFill>
                          <a:srgbClr val="006600"/>
                        </a:solidFill>
                        <a:effectLst/>
                        <a:latin typeface="Calibri" panose="020F0502020204030204" pitchFamily="34" charset="0"/>
                      </a:endParaRPr>
                    </a:p>
                  </a:txBody>
                  <a:tcPr marL="9525" marR="9525" marT="9525" marB="0" anchor="b">
                    <a:noFill/>
                  </a:tcPr>
                </a:tc>
                <a:tc>
                  <a:txBody>
                    <a:bodyPr/>
                    <a:lstStyle/>
                    <a:p>
                      <a:pPr algn="ctr" fontAlgn="b"/>
                      <a:r>
                        <a:rPr lang="en-AU" sz="1200" u="none" strike="noStrike">
                          <a:solidFill>
                            <a:srgbClr val="006600"/>
                          </a:solidFill>
                          <a:effectLst/>
                        </a:rPr>
                        <a:t>205</a:t>
                      </a:r>
                      <a:endParaRPr lang="en-AU" sz="1200" b="0" i="0" u="none" strike="noStrike">
                        <a:solidFill>
                          <a:srgbClr val="0066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887170734"/>
                  </a:ext>
                </a:extLst>
              </a:tr>
              <a:tr h="190500">
                <a:tc>
                  <a:txBody>
                    <a:bodyPr/>
                    <a:lstStyle/>
                    <a:p>
                      <a:pPr algn="l" fontAlgn="b"/>
                      <a:r>
                        <a:rPr lang="en-AU" sz="1200" u="none" strike="noStrike">
                          <a:solidFill>
                            <a:srgbClr val="006600"/>
                          </a:solidFill>
                          <a:effectLst/>
                        </a:rPr>
                        <a:t>Gallant </a:t>
                      </a:r>
                      <a:endParaRPr lang="en-AU" sz="1200" b="0" i="0" u="none" strike="noStrike">
                        <a:solidFill>
                          <a:srgbClr val="006600"/>
                        </a:solidFill>
                        <a:effectLst/>
                        <a:latin typeface="Calibri" panose="020F0502020204030204" pitchFamily="34" charset="0"/>
                      </a:endParaRPr>
                    </a:p>
                  </a:txBody>
                  <a:tcPr marL="9525" marR="9525" marT="9525" marB="0" anchor="b">
                    <a:noFill/>
                  </a:tcPr>
                </a:tc>
                <a:tc>
                  <a:txBody>
                    <a:bodyPr/>
                    <a:lstStyle/>
                    <a:p>
                      <a:pPr algn="ctr" fontAlgn="b"/>
                      <a:r>
                        <a:rPr lang="en-AU" sz="1200" u="none" strike="noStrike">
                          <a:solidFill>
                            <a:srgbClr val="006600"/>
                          </a:solidFill>
                          <a:effectLst/>
                        </a:rPr>
                        <a:t>2</a:t>
                      </a:r>
                      <a:endParaRPr lang="en-AU" sz="1200" b="0" i="0" u="none" strike="noStrike">
                        <a:solidFill>
                          <a:srgbClr val="006600"/>
                        </a:solidFill>
                        <a:effectLst/>
                        <a:latin typeface="Calibri" panose="020F0502020204030204" pitchFamily="34" charset="0"/>
                      </a:endParaRPr>
                    </a:p>
                  </a:txBody>
                  <a:tcPr marL="9525" marR="9525" marT="9525" marB="0" anchor="b">
                    <a:noFill/>
                  </a:tcPr>
                </a:tc>
                <a:tc>
                  <a:txBody>
                    <a:bodyPr/>
                    <a:lstStyle/>
                    <a:p>
                      <a:pPr algn="ctr" fontAlgn="b"/>
                      <a:r>
                        <a:rPr lang="en-AU" sz="1200" u="none" strike="noStrike">
                          <a:solidFill>
                            <a:srgbClr val="006600"/>
                          </a:solidFill>
                          <a:effectLst/>
                        </a:rPr>
                        <a:t>18</a:t>
                      </a:r>
                      <a:endParaRPr lang="en-AU" sz="1200" b="0" i="0" u="none" strike="noStrike">
                        <a:solidFill>
                          <a:srgbClr val="006600"/>
                        </a:solidFill>
                        <a:effectLst/>
                        <a:latin typeface="Calibri" panose="020F0502020204030204" pitchFamily="34" charset="0"/>
                      </a:endParaRPr>
                    </a:p>
                  </a:txBody>
                  <a:tcPr marL="9525" marR="9525" marT="9525" marB="0" anchor="b">
                    <a:noFill/>
                  </a:tcPr>
                </a:tc>
                <a:tc>
                  <a:txBody>
                    <a:bodyPr/>
                    <a:lstStyle/>
                    <a:p>
                      <a:pPr algn="ctr" fontAlgn="b"/>
                      <a:r>
                        <a:rPr lang="en-AU" sz="1200" u="none" strike="noStrike">
                          <a:solidFill>
                            <a:srgbClr val="006600"/>
                          </a:solidFill>
                          <a:effectLst/>
                        </a:rPr>
                        <a:t>149</a:t>
                      </a:r>
                      <a:endParaRPr lang="en-AU" sz="1200" b="0" i="0" u="none" strike="noStrike">
                        <a:solidFill>
                          <a:srgbClr val="0066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484832503"/>
                  </a:ext>
                </a:extLst>
              </a:tr>
              <a:tr h="190500">
                <a:tc>
                  <a:txBody>
                    <a:bodyPr/>
                    <a:lstStyle/>
                    <a:p>
                      <a:pPr algn="l" fontAlgn="b"/>
                      <a:r>
                        <a:rPr lang="en-AU" sz="1200" u="none" strike="noStrike">
                          <a:solidFill>
                            <a:srgbClr val="006600"/>
                          </a:solidFill>
                          <a:effectLst/>
                        </a:rPr>
                        <a:t>Valliant </a:t>
                      </a:r>
                      <a:endParaRPr lang="en-AU" sz="1200" b="0" i="0" u="none" strike="noStrike">
                        <a:solidFill>
                          <a:srgbClr val="006600"/>
                        </a:solidFill>
                        <a:effectLst/>
                        <a:latin typeface="Calibri" panose="020F0502020204030204" pitchFamily="34" charset="0"/>
                      </a:endParaRPr>
                    </a:p>
                  </a:txBody>
                  <a:tcPr marL="9525" marR="9525" marT="9525" marB="0" anchor="b">
                    <a:noFill/>
                  </a:tcPr>
                </a:tc>
                <a:tc>
                  <a:txBody>
                    <a:bodyPr/>
                    <a:lstStyle/>
                    <a:p>
                      <a:pPr algn="ctr" fontAlgn="b"/>
                      <a:r>
                        <a:rPr lang="en-AU" sz="1200" u="none" strike="noStrike">
                          <a:solidFill>
                            <a:srgbClr val="006600"/>
                          </a:solidFill>
                          <a:effectLst/>
                        </a:rPr>
                        <a:t>3</a:t>
                      </a:r>
                      <a:endParaRPr lang="en-AU" sz="1200" b="0" i="0" u="none" strike="noStrike">
                        <a:solidFill>
                          <a:srgbClr val="006600"/>
                        </a:solidFill>
                        <a:effectLst/>
                        <a:latin typeface="Calibri" panose="020F0502020204030204" pitchFamily="34" charset="0"/>
                      </a:endParaRPr>
                    </a:p>
                  </a:txBody>
                  <a:tcPr marL="9525" marR="9525" marT="9525" marB="0" anchor="b">
                    <a:noFill/>
                  </a:tcPr>
                </a:tc>
                <a:tc>
                  <a:txBody>
                    <a:bodyPr/>
                    <a:lstStyle/>
                    <a:p>
                      <a:pPr algn="ctr" fontAlgn="b"/>
                      <a:r>
                        <a:rPr lang="en-AU" sz="1200" u="none" strike="noStrike">
                          <a:solidFill>
                            <a:srgbClr val="006600"/>
                          </a:solidFill>
                          <a:effectLst/>
                        </a:rPr>
                        <a:t>27</a:t>
                      </a:r>
                      <a:endParaRPr lang="en-AU" sz="1200" b="0" i="0" u="none" strike="noStrike">
                        <a:solidFill>
                          <a:srgbClr val="006600"/>
                        </a:solidFill>
                        <a:effectLst/>
                        <a:latin typeface="Calibri" panose="020F0502020204030204" pitchFamily="34" charset="0"/>
                      </a:endParaRPr>
                    </a:p>
                  </a:txBody>
                  <a:tcPr marL="9525" marR="9525" marT="9525" marB="0" anchor="b">
                    <a:noFill/>
                  </a:tcPr>
                </a:tc>
                <a:tc>
                  <a:txBody>
                    <a:bodyPr/>
                    <a:lstStyle/>
                    <a:p>
                      <a:pPr algn="ctr" fontAlgn="b"/>
                      <a:r>
                        <a:rPr lang="en-AU" sz="1200" u="none" strike="noStrike">
                          <a:solidFill>
                            <a:srgbClr val="006600"/>
                          </a:solidFill>
                          <a:effectLst/>
                        </a:rPr>
                        <a:t>220</a:t>
                      </a:r>
                      <a:endParaRPr lang="en-AU" sz="1200" b="0" i="0" u="none" strike="noStrike">
                        <a:solidFill>
                          <a:srgbClr val="0066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3463248512"/>
                  </a:ext>
                </a:extLst>
              </a:tr>
              <a:tr h="190500">
                <a:tc>
                  <a:txBody>
                    <a:bodyPr/>
                    <a:lstStyle/>
                    <a:p>
                      <a:pPr algn="l" fontAlgn="b"/>
                      <a:r>
                        <a:rPr lang="en-AU" sz="1200" u="none" strike="noStrike">
                          <a:solidFill>
                            <a:srgbClr val="006600"/>
                          </a:solidFill>
                          <a:effectLst/>
                        </a:rPr>
                        <a:t>Cockatoo </a:t>
                      </a:r>
                      <a:endParaRPr lang="en-AU" sz="1200" b="0" i="0" u="none" strike="noStrike">
                        <a:solidFill>
                          <a:srgbClr val="006600"/>
                        </a:solidFill>
                        <a:effectLst/>
                        <a:latin typeface="Calibri" panose="020F0502020204030204" pitchFamily="34" charset="0"/>
                      </a:endParaRPr>
                    </a:p>
                  </a:txBody>
                  <a:tcPr marL="9525" marR="9525" marT="9525" marB="0" anchor="b">
                    <a:noFill/>
                  </a:tcPr>
                </a:tc>
                <a:tc>
                  <a:txBody>
                    <a:bodyPr/>
                    <a:lstStyle/>
                    <a:p>
                      <a:pPr algn="ctr" fontAlgn="b"/>
                      <a:r>
                        <a:rPr lang="en-AU" sz="1200" u="none" strike="noStrike">
                          <a:solidFill>
                            <a:srgbClr val="006600"/>
                          </a:solidFill>
                          <a:effectLst/>
                        </a:rPr>
                        <a:t>0</a:t>
                      </a:r>
                      <a:endParaRPr lang="en-AU" sz="1200" b="0" i="0" u="none" strike="noStrike">
                        <a:solidFill>
                          <a:srgbClr val="006600"/>
                        </a:solidFill>
                        <a:effectLst/>
                        <a:latin typeface="Calibri" panose="020F0502020204030204" pitchFamily="34" charset="0"/>
                      </a:endParaRPr>
                    </a:p>
                  </a:txBody>
                  <a:tcPr marL="9525" marR="9525" marT="9525" marB="0" anchor="b">
                    <a:noFill/>
                  </a:tcPr>
                </a:tc>
                <a:tc>
                  <a:txBody>
                    <a:bodyPr/>
                    <a:lstStyle/>
                    <a:p>
                      <a:pPr algn="ctr" fontAlgn="b"/>
                      <a:r>
                        <a:rPr lang="en-AU" sz="1200" u="none" strike="noStrike">
                          <a:solidFill>
                            <a:srgbClr val="006600"/>
                          </a:solidFill>
                          <a:effectLst/>
                        </a:rPr>
                        <a:t>5</a:t>
                      </a:r>
                      <a:endParaRPr lang="en-AU" sz="1200" b="0" i="0" u="none" strike="noStrike">
                        <a:solidFill>
                          <a:srgbClr val="006600"/>
                        </a:solidFill>
                        <a:effectLst/>
                        <a:latin typeface="Calibri" panose="020F0502020204030204" pitchFamily="34" charset="0"/>
                      </a:endParaRPr>
                    </a:p>
                  </a:txBody>
                  <a:tcPr marL="9525" marR="9525" marT="9525" marB="0" anchor="b">
                    <a:noFill/>
                  </a:tcPr>
                </a:tc>
                <a:tc>
                  <a:txBody>
                    <a:bodyPr/>
                    <a:lstStyle/>
                    <a:p>
                      <a:pPr algn="ctr" fontAlgn="b"/>
                      <a:r>
                        <a:rPr lang="en-AU" sz="1200" u="none" strike="noStrike">
                          <a:solidFill>
                            <a:srgbClr val="006600"/>
                          </a:solidFill>
                          <a:effectLst/>
                        </a:rPr>
                        <a:t>60</a:t>
                      </a:r>
                      <a:endParaRPr lang="en-AU" sz="1200" b="0" i="0" u="none" strike="noStrike">
                        <a:solidFill>
                          <a:srgbClr val="0066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1247076154"/>
                  </a:ext>
                </a:extLst>
              </a:tr>
              <a:tr h="190500">
                <a:tc>
                  <a:txBody>
                    <a:bodyPr/>
                    <a:lstStyle/>
                    <a:p>
                      <a:pPr algn="l" fontAlgn="b"/>
                      <a:r>
                        <a:rPr lang="en-AU" sz="1200" u="none" strike="noStrike">
                          <a:solidFill>
                            <a:srgbClr val="006600"/>
                          </a:solidFill>
                          <a:effectLst/>
                        </a:rPr>
                        <a:t>Crow</a:t>
                      </a:r>
                      <a:endParaRPr lang="en-AU" sz="1200" b="0" i="0" u="none" strike="noStrike">
                        <a:solidFill>
                          <a:srgbClr val="006600"/>
                        </a:solidFill>
                        <a:effectLst/>
                        <a:latin typeface="Calibri" panose="020F0502020204030204" pitchFamily="34" charset="0"/>
                      </a:endParaRPr>
                    </a:p>
                  </a:txBody>
                  <a:tcPr marL="9525" marR="9525" marT="9525" marB="0" anchor="b">
                    <a:noFill/>
                  </a:tcPr>
                </a:tc>
                <a:tc>
                  <a:txBody>
                    <a:bodyPr/>
                    <a:lstStyle/>
                    <a:p>
                      <a:pPr algn="ctr" fontAlgn="b"/>
                      <a:r>
                        <a:rPr lang="en-AU" sz="1200" u="none" strike="noStrike">
                          <a:solidFill>
                            <a:srgbClr val="006600"/>
                          </a:solidFill>
                          <a:effectLst/>
                        </a:rPr>
                        <a:t>5</a:t>
                      </a:r>
                      <a:endParaRPr lang="en-AU" sz="1200" b="0" i="0" u="none" strike="noStrike">
                        <a:solidFill>
                          <a:srgbClr val="006600"/>
                        </a:solidFill>
                        <a:effectLst/>
                        <a:latin typeface="Calibri" panose="020F0502020204030204" pitchFamily="34" charset="0"/>
                      </a:endParaRPr>
                    </a:p>
                  </a:txBody>
                  <a:tcPr marL="9525" marR="9525" marT="9525" marB="0" anchor="b">
                    <a:noFill/>
                  </a:tcPr>
                </a:tc>
                <a:tc>
                  <a:txBody>
                    <a:bodyPr/>
                    <a:lstStyle/>
                    <a:p>
                      <a:pPr algn="ctr" fontAlgn="b"/>
                      <a:r>
                        <a:rPr lang="en-AU" sz="1200" u="none" strike="noStrike">
                          <a:solidFill>
                            <a:srgbClr val="006600"/>
                          </a:solidFill>
                          <a:effectLst/>
                        </a:rPr>
                        <a:t>25</a:t>
                      </a:r>
                      <a:endParaRPr lang="en-AU" sz="1200" b="0" i="0" u="none" strike="noStrike">
                        <a:solidFill>
                          <a:srgbClr val="006600"/>
                        </a:solidFill>
                        <a:effectLst/>
                        <a:latin typeface="Calibri" panose="020F0502020204030204" pitchFamily="34" charset="0"/>
                      </a:endParaRPr>
                    </a:p>
                  </a:txBody>
                  <a:tcPr marL="9525" marR="9525" marT="9525" marB="0" anchor="b">
                    <a:noFill/>
                  </a:tcPr>
                </a:tc>
                <a:tc>
                  <a:txBody>
                    <a:bodyPr/>
                    <a:lstStyle/>
                    <a:p>
                      <a:pPr algn="ctr" fontAlgn="b"/>
                      <a:r>
                        <a:rPr lang="en-AU" sz="1200" u="none" strike="noStrike">
                          <a:solidFill>
                            <a:srgbClr val="006600"/>
                          </a:solidFill>
                          <a:effectLst/>
                        </a:rPr>
                        <a:t>49</a:t>
                      </a:r>
                      <a:endParaRPr lang="en-AU" sz="1200" b="0" i="0" u="none" strike="noStrike">
                        <a:solidFill>
                          <a:srgbClr val="0066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3902650471"/>
                  </a:ext>
                </a:extLst>
              </a:tr>
              <a:tr h="190500">
                <a:tc>
                  <a:txBody>
                    <a:bodyPr/>
                    <a:lstStyle/>
                    <a:p>
                      <a:pPr algn="l" fontAlgn="b"/>
                      <a:r>
                        <a:rPr lang="en-AU" sz="1200" u="none" strike="noStrike">
                          <a:solidFill>
                            <a:srgbClr val="006600"/>
                          </a:solidFill>
                          <a:effectLst/>
                        </a:rPr>
                        <a:t>Upper Kes </a:t>
                      </a:r>
                      <a:endParaRPr lang="en-AU" sz="1200" b="0" i="0" u="none" strike="noStrike">
                        <a:solidFill>
                          <a:srgbClr val="006600"/>
                        </a:solidFill>
                        <a:effectLst/>
                        <a:latin typeface="Calibri" panose="020F0502020204030204" pitchFamily="34" charset="0"/>
                      </a:endParaRPr>
                    </a:p>
                  </a:txBody>
                  <a:tcPr marL="9525" marR="9525" marT="9525" marB="0" anchor="b">
                    <a:noFill/>
                  </a:tcPr>
                </a:tc>
                <a:tc>
                  <a:txBody>
                    <a:bodyPr/>
                    <a:lstStyle/>
                    <a:p>
                      <a:pPr algn="ctr" fontAlgn="b"/>
                      <a:r>
                        <a:rPr lang="en-AU" sz="1200" u="none" strike="noStrike">
                          <a:solidFill>
                            <a:srgbClr val="006600"/>
                          </a:solidFill>
                          <a:effectLst/>
                        </a:rPr>
                        <a:t>1</a:t>
                      </a:r>
                      <a:endParaRPr lang="en-AU" sz="1200" b="0" i="0" u="none" strike="noStrike">
                        <a:solidFill>
                          <a:srgbClr val="006600"/>
                        </a:solidFill>
                        <a:effectLst/>
                        <a:latin typeface="Calibri" panose="020F0502020204030204" pitchFamily="34" charset="0"/>
                      </a:endParaRPr>
                    </a:p>
                  </a:txBody>
                  <a:tcPr marL="9525" marR="9525" marT="9525" marB="0" anchor="b">
                    <a:noFill/>
                  </a:tcPr>
                </a:tc>
                <a:tc>
                  <a:txBody>
                    <a:bodyPr/>
                    <a:lstStyle/>
                    <a:p>
                      <a:pPr algn="ctr" fontAlgn="b"/>
                      <a:r>
                        <a:rPr lang="en-AU" sz="1200" u="none" strike="noStrike">
                          <a:solidFill>
                            <a:srgbClr val="006600"/>
                          </a:solidFill>
                          <a:effectLst/>
                        </a:rPr>
                        <a:t>16</a:t>
                      </a:r>
                      <a:endParaRPr lang="en-AU" sz="1200" b="0" i="0" u="none" strike="noStrike">
                        <a:solidFill>
                          <a:srgbClr val="006600"/>
                        </a:solidFill>
                        <a:effectLst/>
                        <a:latin typeface="Calibri" panose="020F0502020204030204" pitchFamily="34" charset="0"/>
                      </a:endParaRPr>
                    </a:p>
                  </a:txBody>
                  <a:tcPr marL="9525" marR="9525" marT="9525" marB="0" anchor="b">
                    <a:noFill/>
                  </a:tcPr>
                </a:tc>
                <a:tc>
                  <a:txBody>
                    <a:bodyPr/>
                    <a:lstStyle/>
                    <a:p>
                      <a:pPr algn="ctr" fontAlgn="b"/>
                      <a:r>
                        <a:rPr lang="en-AU" sz="1200" u="none" strike="noStrike">
                          <a:solidFill>
                            <a:srgbClr val="006600"/>
                          </a:solidFill>
                          <a:effectLst/>
                        </a:rPr>
                        <a:t>179</a:t>
                      </a:r>
                      <a:endParaRPr lang="en-AU" sz="1200" b="0" i="0" u="none" strike="noStrike">
                        <a:solidFill>
                          <a:srgbClr val="0066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2111415295"/>
                  </a:ext>
                </a:extLst>
              </a:tr>
              <a:tr h="190500">
                <a:tc>
                  <a:txBody>
                    <a:bodyPr/>
                    <a:lstStyle/>
                    <a:p>
                      <a:pPr algn="l" fontAlgn="b"/>
                      <a:r>
                        <a:rPr lang="en-AU" sz="1200" u="none" strike="noStrike">
                          <a:solidFill>
                            <a:srgbClr val="006600"/>
                          </a:solidFill>
                          <a:effectLst/>
                        </a:rPr>
                        <a:t>Macaw </a:t>
                      </a:r>
                      <a:endParaRPr lang="en-AU" sz="1200" b="0" i="0" u="none" strike="noStrike">
                        <a:solidFill>
                          <a:srgbClr val="006600"/>
                        </a:solidFill>
                        <a:effectLst/>
                        <a:latin typeface="Calibri" panose="020F0502020204030204" pitchFamily="34" charset="0"/>
                      </a:endParaRPr>
                    </a:p>
                  </a:txBody>
                  <a:tcPr marL="9525" marR="9525" marT="9525" marB="0" anchor="b">
                    <a:noFill/>
                  </a:tcPr>
                </a:tc>
                <a:tc>
                  <a:txBody>
                    <a:bodyPr/>
                    <a:lstStyle/>
                    <a:p>
                      <a:pPr algn="ctr" fontAlgn="b"/>
                      <a:r>
                        <a:rPr lang="en-AU" sz="1200" u="none" strike="noStrike">
                          <a:solidFill>
                            <a:srgbClr val="006600"/>
                          </a:solidFill>
                          <a:effectLst/>
                        </a:rPr>
                        <a:t>1</a:t>
                      </a:r>
                      <a:endParaRPr lang="en-AU" sz="1200" b="0" i="0" u="none" strike="noStrike">
                        <a:solidFill>
                          <a:srgbClr val="006600"/>
                        </a:solidFill>
                        <a:effectLst/>
                        <a:latin typeface="Calibri" panose="020F0502020204030204" pitchFamily="34" charset="0"/>
                      </a:endParaRPr>
                    </a:p>
                  </a:txBody>
                  <a:tcPr marL="9525" marR="9525" marT="9525" marB="0" anchor="b">
                    <a:noFill/>
                  </a:tcPr>
                </a:tc>
                <a:tc>
                  <a:txBody>
                    <a:bodyPr/>
                    <a:lstStyle/>
                    <a:p>
                      <a:pPr algn="ctr" fontAlgn="b"/>
                      <a:r>
                        <a:rPr lang="en-AU" sz="1200" u="none" strike="noStrike">
                          <a:solidFill>
                            <a:srgbClr val="006600"/>
                          </a:solidFill>
                          <a:effectLst/>
                        </a:rPr>
                        <a:t>10</a:t>
                      </a:r>
                      <a:endParaRPr lang="en-AU" sz="1200" b="0" i="0" u="none" strike="noStrike">
                        <a:solidFill>
                          <a:srgbClr val="006600"/>
                        </a:solidFill>
                        <a:effectLst/>
                        <a:latin typeface="Calibri" panose="020F0502020204030204" pitchFamily="34" charset="0"/>
                      </a:endParaRPr>
                    </a:p>
                  </a:txBody>
                  <a:tcPr marL="9525" marR="9525" marT="9525" marB="0" anchor="b">
                    <a:noFill/>
                  </a:tcPr>
                </a:tc>
                <a:tc>
                  <a:txBody>
                    <a:bodyPr/>
                    <a:lstStyle/>
                    <a:p>
                      <a:pPr algn="ctr" fontAlgn="b"/>
                      <a:r>
                        <a:rPr lang="en-AU" sz="1200" u="none" strike="noStrike">
                          <a:solidFill>
                            <a:srgbClr val="006600"/>
                          </a:solidFill>
                          <a:effectLst/>
                        </a:rPr>
                        <a:t>107</a:t>
                      </a:r>
                      <a:endParaRPr lang="en-AU" sz="1200" b="0" i="0" u="none" strike="noStrike">
                        <a:solidFill>
                          <a:srgbClr val="0066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1475092816"/>
                  </a:ext>
                </a:extLst>
              </a:tr>
              <a:tr h="190500">
                <a:tc>
                  <a:txBody>
                    <a:bodyPr/>
                    <a:lstStyle/>
                    <a:p>
                      <a:pPr algn="l" fontAlgn="b"/>
                      <a:r>
                        <a:rPr lang="en-AU" sz="1200" u="none" strike="noStrike">
                          <a:solidFill>
                            <a:srgbClr val="006600"/>
                          </a:solidFill>
                          <a:effectLst/>
                        </a:rPr>
                        <a:t>Mighty </a:t>
                      </a:r>
                      <a:endParaRPr lang="en-AU" sz="1200" b="0" i="0" u="none" strike="noStrike">
                        <a:solidFill>
                          <a:srgbClr val="006600"/>
                        </a:solidFill>
                        <a:effectLst/>
                        <a:latin typeface="Calibri" panose="020F0502020204030204" pitchFamily="34" charset="0"/>
                      </a:endParaRPr>
                    </a:p>
                  </a:txBody>
                  <a:tcPr marL="9525" marR="9525" marT="9525" marB="0" anchor="b">
                    <a:noFill/>
                  </a:tcPr>
                </a:tc>
                <a:tc>
                  <a:txBody>
                    <a:bodyPr/>
                    <a:lstStyle/>
                    <a:p>
                      <a:pPr algn="ctr" fontAlgn="b"/>
                      <a:r>
                        <a:rPr lang="en-AU" sz="1200" u="none" strike="noStrike">
                          <a:solidFill>
                            <a:srgbClr val="006600"/>
                          </a:solidFill>
                          <a:effectLst/>
                        </a:rPr>
                        <a:t>2</a:t>
                      </a:r>
                      <a:endParaRPr lang="en-AU" sz="1200" b="0" i="0" u="none" strike="noStrike">
                        <a:solidFill>
                          <a:srgbClr val="006600"/>
                        </a:solidFill>
                        <a:effectLst/>
                        <a:latin typeface="Calibri" panose="020F0502020204030204" pitchFamily="34" charset="0"/>
                      </a:endParaRPr>
                    </a:p>
                  </a:txBody>
                  <a:tcPr marL="9525" marR="9525" marT="9525" marB="0" anchor="b">
                    <a:noFill/>
                  </a:tcPr>
                </a:tc>
                <a:tc>
                  <a:txBody>
                    <a:bodyPr/>
                    <a:lstStyle/>
                    <a:p>
                      <a:pPr algn="ctr" fontAlgn="b"/>
                      <a:r>
                        <a:rPr lang="en-AU" sz="1200" u="none" strike="noStrike">
                          <a:solidFill>
                            <a:srgbClr val="006600"/>
                          </a:solidFill>
                          <a:effectLst/>
                        </a:rPr>
                        <a:t>12</a:t>
                      </a:r>
                      <a:endParaRPr lang="en-AU" sz="1200" b="0" i="0" u="none" strike="noStrike">
                        <a:solidFill>
                          <a:srgbClr val="006600"/>
                        </a:solidFill>
                        <a:effectLst/>
                        <a:latin typeface="Calibri" panose="020F0502020204030204" pitchFamily="34" charset="0"/>
                      </a:endParaRPr>
                    </a:p>
                  </a:txBody>
                  <a:tcPr marL="9525" marR="9525" marT="9525" marB="0" anchor="b">
                    <a:noFill/>
                  </a:tcPr>
                </a:tc>
                <a:tc>
                  <a:txBody>
                    <a:bodyPr/>
                    <a:lstStyle/>
                    <a:p>
                      <a:pPr algn="ctr" fontAlgn="b"/>
                      <a:r>
                        <a:rPr lang="en-AU" sz="1200" u="none" strike="noStrike">
                          <a:solidFill>
                            <a:srgbClr val="006600"/>
                          </a:solidFill>
                          <a:effectLst/>
                        </a:rPr>
                        <a:t>101</a:t>
                      </a:r>
                      <a:endParaRPr lang="en-AU" sz="1200" b="0" i="0" u="none" strike="noStrike">
                        <a:solidFill>
                          <a:srgbClr val="0066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3958935200"/>
                  </a:ext>
                </a:extLst>
              </a:tr>
              <a:tr h="190500">
                <a:tc>
                  <a:txBody>
                    <a:bodyPr/>
                    <a:lstStyle/>
                    <a:p>
                      <a:pPr algn="l" fontAlgn="b"/>
                      <a:r>
                        <a:rPr lang="en-AU" sz="1200" u="none" strike="noStrike">
                          <a:solidFill>
                            <a:srgbClr val="006600"/>
                          </a:solidFill>
                          <a:effectLst/>
                        </a:rPr>
                        <a:t>Pionus </a:t>
                      </a:r>
                      <a:endParaRPr lang="en-AU" sz="1200" b="0" i="0" u="none" strike="noStrike">
                        <a:solidFill>
                          <a:srgbClr val="006600"/>
                        </a:solidFill>
                        <a:effectLst/>
                        <a:latin typeface="Calibri" panose="020F0502020204030204" pitchFamily="34" charset="0"/>
                      </a:endParaRPr>
                    </a:p>
                  </a:txBody>
                  <a:tcPr marL="9525" marR="9525" marT="9525" marB="0" anchor="b">
                    <a:noFill/>
                  </a:tcPr>
                </a:tc>
                <a:tc>
                  <a:txBody>
                    <a:bodyPr/>
                    <a:lstStyle/>
                    <a:p>
                      <a:pPr algn="ctr" fontAlgn="b"/>
                      <a:r>
                        <a:rPr lang="en-AU" sz="1200" u="none" strike="noStrike">
                          <a:solidFill>
                            <a:srgbClr val="006600"/>
                          </a:solidFill>
                          <a:effectLst/>
                        </a:rPr>
                        <a:t>1</a:t>
                      </a:r>
                      <a:endParaRPr lang="en-AU" sz="1200" b="0" i="0" u="none" strike="noStrike">
                        <a:solidFill>
                          <a:srgbClr val="006600"/>
                        </a:solidFill>
                        <a:effectLst/>
                        <a:latin typeface="Calibri" panose="020F0502020204030204" pitchFamily="34" charset="0"/>
                      </a:endParaRPr>
                    </a:p>
                  </a:txBody>
                  <a:tcPr marL="9525" marR="9525" marT="9525" marB="0" anchor="b">
                    <a:noFill/>
                  </a:tcPr>
                </a:tc>
                <a:tc>
                  <a:txBody>
                    <a:bodyPr/>
                    <a:lstStyle/>
                    <a:p>
                      <a:pPr algn="ctr" fontAlgn="b"/>
                      <a:r>
                        <a:rPr lang="en-AU" sz="1200" u="none" strike="noStrike">
                          <a:solidFill>
                            <a:srgbClr val="006600"/>
                          </a:solidFill>
                          <a:effectLst/>
                        </a:rPr>
                        <a:t>6</a:t>
                      </a:r>
                      <a:endParaRPr lang="en-AU" sz="1200" b="0" i="0" u="none" strike="noStrike">
                        <a:solidFill>
                          <a:srgbClr val="006600"/>
                        </a:solidFill>
                        <a:effectLst/>
                        <a:latin typeface="Calibri" panose="020F0502020204030204" pitchFamily="34" charset="0"/>
                      </a:endParaRPr>
                    </a:p>
                  </a:txBody>
                  <a:tcPr marL="9525" marR="9525" marT="9525" marB="0" anchor="b">
                    <a:noFill/>
                  </a:tcPr>
                </a:tc>
                <a:tc>
                  <a:txBody>
                    <a:bodyPr/>
                    <a:lstStyle/>
                    <a:p>
                      <a:pPr algn="ctr" fontAlgn="b"/>
                      <a:r>
                        <a:rPr lang="en-AU" sz="1200" u="none" strike="noStrike">
                          <a:solidFill>
                            <a:srgbClr val="006600"/>
                          </a:solidFill>
                          <a:effectLst/>
                        </a:rPr>
                        <a:t>50</a:t>
                      </a:r>
                      <a:endParaRPr lang="en-AU" sz="1200" b="0" i="0" u="none" strike="noStrike">
                        <a:solidFill>
                          <a:srgbClr val="0066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983946935"/>
                  </a:ext>
                </a:extLst>
              </a:tr>
              <a:tr h="190500">
                <a:tc>
                  <a:txBody>
                    <a:bodyPr/>
                    <a:lstStyle/>
                    <a:p>
                      <a:pPr algn="l" fontAlgn="b"/>
                      <a:r>
                        <a:rPr lang="en-AU" sz="1200" u="none" strike="noStrike">
                          <a:solidFill>
                            <a:srgbClr val="006600"/>
                          </a:solidFill>
                          <a:effectLst/>
                        </a:rPr>
                        <a:t>Belfon </a:t>
                      </a:r>
                      <a:endParaRPr lang="en-AU" sz="1200" b="0" i="0" u="none" strike="noStrike">
                        <a:solidFill>
                          <a:srgbClr val="006600"/>
                        </a:solidFill>
                        <a:effectLst/>
                        <a:latin typeface="Calibri" panose="020F0502020204030204" pitchFamily="34" charset="0"/>
                      </a:endParaRPr>
                    </a:p>
                  </a:txBody>
                  <a:tcPr marL="9525" marR="9525" marT="9525" marB="0" anchor="b">
                    <a:noFill/>
                  </a:tcPr>
                </a:tc>
                <a:tc>
                  <a:txBody>
                    <a:bodyPr/>
                    <a:lstStyle/>
                    <a:p>
                      <a:pPr algn="ctr" fontAlgn="b"/>
                      <a:r>
                        <a:rPr lang="en-AU" sz="1200" u="none" strike="noStrike">
                          <a:solidFill>
                            <a:srgbClr val="006600"/>
                          </a:solidFill>
                          <a:effectLst/>
                        </a:rPr>
                        <a:t>1</a:t>
                      </a:r>
                      <a:endParaRPr lang="en-AU" sz="1200" b="0" i="0" u="none" strike="noStrike">
                        <a:solidFill>
                          <a:srgbClr val="006600"/>
                        </a:solidFill>
                        <a:effectLst/>
                        <a:latin typeface="Calibri" panose="020F0502020204030204" pitchFamily="34" charset="0"/>
                      </a:endParaRPr>
                    </a:p>
                  </a:txBody>
                  <a:tcPr marL="9525" marR="9525" marT="9525" marB="0" anchor="b">
                    <a:noFill/>
                  </a:tcPr>
                </a:tc>
                <a:tc>
                  <a:txBody>
                    <a:bodyPr/>
                    <a:lstStyle/>
                    <a:p>
                      <a:pPr algn="ctr" fontAlgn="b"/>
                      <a:r>
                        <a:rPr lang="en-AU" sz="1200" u="none" strike="noStrike">
                          <a:solidFill>
                            <a:srgbClr val="006600"/>
                          </a:solidFill>
                          <a:effectLst/>
                        </a:rPr>
                        <a:t>7</a:t>
                      </a:r>
                      <a:endParaRPr lang="en-AU" sz="1200" b="0" i="0" u="none" strike="noStrike">
                        <a:solidFill>
                          <a:srgbClr val="006600"/>
                        </a:solidFill>
                        <a:effectLst/>
                        <a:latin typeface="Calibri" panose="020F0502020204030204" pitchFamily="34" charset="0"/>
                      </a:endParaRPr>
                    </a:p>
                  </a:txBody>
                  <a:tcPr marL="9525" marR="9525" marT="9525" marB="0" anchor="b">
                    <a:noFill/>
                  </a:tcPr>
                </a:tc>
                <a:tc>
                  <a:txBody>
                    <a:bodyPr/>
                    <a:lstStyle/>
                    <a:p>
                      <a:pPr algn="ctr" fontAlgn="b"/>
                      <a:r>
                        <a:rPr lang="en-AU" sz="1200" u="none" strike="noStrike">
                          <a:solidFill>
                            <a:srgbClr val="006600"/>
                          </a:solidFill>
                          <a:effectLst/>
                        </a:rPr>
                        <a:t>59</a:t>
                      </a:r>
                      <a:endParaRPr lang="en-AU" sz="1200" b="0" i="0" u="none" strike="noStrike">
                        <a:solidFill>
                          <a:srgbClr val="0066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1652554334"/>
                  </a:ext>
                </a:extLst>
              </a:tr>
              <a:tr h="190500">
                <a:tc>
                  <a:txBody>
                    <a:bodyPr/>
                    <a:lstStyle/>
                    <a:p>
                      <a:pPr algn="l" fontAlgn="b"/>
                      <a:r>
                        <a:rPr lang="en-AU" sz="1200" b="1" u="none" strike="noStrike">
                          <a:solidFill>
                            <a:srgbClr val="006600"/>
                          </a:solidFill>
                          <a:effectLst/>
                        </a:rPr>
                        <a:t>Total</a:t>
                      </a:r>
                      <a:endParaRPr lang="en-AU" sz="1200" b="1" i="0" u="none" strike="noStrike">
                        <a:solidFill>
                          <a:srgbClr val="006600"/>
                        </a:solidFill>
                        <a:effectLst/>
                        <a:latin typeface="Calibri" panose="020F0502020204030204" pitchFamily="34" charset="0"/>
                      </a:endParaRPr>
                    </a:p>
                  </a:txBody>
                  <a:tcPr marL="9525" marR="9525" marT="9525" marB="0" anchor="b">
                    <a:noFill/>
                  </a:tcPr>
                </a:tc>
                <a:tc>
                  <a:txBody>
                    <a:bodyPr/>
                    <a:lstStyle/>
                    <a:p>
                      <a:pPr algn="ctr" fontAlgn="b"/>
                      <a:r>
                        <a:rPr lang="en-AU" sz="1200" b="1" u="none" strike="noStrike">
                          <a:solidFill>
                            <a:srgbClr val="006600"/>
                          </a:solidFill>
                          <a:effectLst/>
                        </a:rPr>
                        <a:t>28</a:t>
                      </a:r>
                      <a:endParaRPr lang="en-AU" sz="1200" b="1" i="0" u="none" strike="noStrike">
                        <a:solidFill>
                          <a:srgbClr val="006600"/>
                        </a:solidFill>
                        <a:effectLst/>
                        <a:latin typeface="Calibri" panose="020F0502020204030204" pitchFamily="34" charset="0"/>
                      </a:endParaRPr>
                    </a:p>
                  </a:txBody>
                  <a:tcPr marL="9525" marR="9525" marT="9525" marB="0" anchor="b">
                    <a:noFill/>
                  </a:tcPr>
                </a:tc>
                <a:tc>
                  <a:txBody>
                    <a:bodyPr/>
                    <a:lstStyle/>
                    <a:p>
                      <a:pPr algn="ctr" fontAlgn="b"/>
                      <a:r>
                        <a:rPr lang="en-AU" sz="1200" b="1" u="none" strike="noStrike">
                          <a:solidFill>
                            <a:srgbClr val="006600"/>
                          </a:solidFill>
                          <a:effectLst/>
                        </a:rPr>
                        <a:t>248</a:t>
                      </a:r>
                      <a:endParaRPr lang="en-AU" sz="1200" b="1" i="0" u="none" strike="noStrike">
                        <a:solidFill>
                          <a:srgbClr val="006600"/>
                        </a:solidFill>
                        <a:effectLst/>
                        <a:latin typeface="Calibri" panose="020F0502020204030204" pitchFamily="34" charset="0"/>
                      </a:endParaRPr>
                    </a:p>
                  </a:txBody>
                  <a:tcPr marL="9525" marR="9525" marT="9525" marB="0" anchor="b">
                    <a:noFill/>
                  </a:tcPr>
                </a:tc>
                <a:tc>
                  <a:txBody>
                    <a:bodyPr/>
                    <a:lstStyle/>
                    <a:p>
                      <a:pPr algn="ctr" fontAlgn="b"/>
                      <a:r>
                        <a:rPr lang="en-AU" sz="1200" b="1" u="none" strike="noStrike" dirty="0">
                          <a:solidFill>
                            <a:srgbClr val="006600"/>
                          </a:solidFill>
                          <a:effectLst/>
                        </a:rPr>
                        <a:t>2222</a:t>
                      </a:r>
                      <a:endParaRPr lang="en-AU" sz="1200" b="1" i="0" u="none" strike="noStrike" dirty="0">
                        <a:solidFill>
                          <a:srgbClr val="0066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52963155"/>
                  </a:ext>
                </a:extLst>
              </a:tr>
            </a:tbl>
          </a:graphicData>
        </a:graphic>
      </p:graphicFrame>
    </p:spTree>
    <p:extLst>
      <p:ext uri="{BB962C8B-B14F-4D97-AF65-F5344CB8AC3E}">
        <p14:creationId xmlns:p14="http://schemas.microsoft.com/office/powerpoint/2010/main" val="863810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large ship in a body of water&#10;&#10;Description automatically generated">
            <a:extLst>
              <a:ext uri="{FF2B5EF4-FFF2-40B4-BE49-F238E27FC236}">
                <a16:creationId xmlns:a16="http://schemas.microsoft.com/office/drawing/2014/main" id="{03112594-E274-4E84-AC15-141AA8BB41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5025"/>
            <a:ext cx="9144000" cy="6858000"/>
          </a:xfrm>
          <a:prstGeom prst="rect">
            <a:avLst/>
          </a:prstGeom>
        </p:spPr>
      </p:pic>
      <p:sp>
        <p:nvSpPr>
          <p:cNvPr id="2" name="Title 1">
            <a:extLst>
              <a:ext uri="{FF2B5EF4-FFF2-40B4-BE49-F238E27FC236}">
                <a16:creationId xmlns:a16="http://schemas.microsoft.com/office/drawing/2014/main" id="{F24EEB2B-CCA2-405F-A78E-9D37001B88F2}"/>
              </a:ext>
            </a:extLst>
          </p:cNvPr>
          <p:cNvSpPr>
            <a:spLocks noGrp="1"/>
          </p:cNvSpPr>
          <p:nvPr>
            <p:ph type="title"/>
          </p:nvPr>
        </p:nvSpPr>
        <p:spPr/>
        <p:txBody>
          <a:bodyPr/>
          <a:lstStyle/>
          <a:p>
            <a:r>
              <a:rPr lang="en-AU" dirty="0"/>
              <a:t>PEP 11 – Sea Blue 1 well – supplying a gas-starved market</a:t>
            </a:r>
          </a:p>
        </p:txBody>
      </p:sp>
      <p:sp>
        <p:nvSpPr>
          <p:cNvPr id="13" name="Content Placeholder 2">
            <a:extLst>
              <a:ext uri="{FF2B5EF4-FFF2-40B4-BE49-F238E27FC236}">
                <a16:creationId xmlns:a16="http://schemas.microsoft.com/office/drawing/2014/main" id="{E9F5CE89-A7A7-4C7A-ADA0-C7E450BA0C0D}"/>
              </a:ext>
            </a:extLst>
          </p:cNvPr>
          <p:cNvSpPr txBox="1">
            <a:spLocks/>
          </p:cNvSpPr>
          <p:nvPr/>
        </p:nvSpPr>
        <p:spPr>
          <a:xfrm>
            <a:off x="1619672" y="5589240"/>
            <a:ext cx="7296222" cy="1521370"/>
          </a:xfrm>
          <a:prstGeom prst="rect">
            <a:avLst/>
          </a:prstGeom>
          <a:noFill/>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b="1" dirty="0">
                <a:solidFill>
                  <a:schemeClr val="bg1"/>
                </a:solidFill>
              </a:rPr>
              <a:t>Advent Energy well advanced on planning and contracting for Sea Blue 1 testing Baleen Prospect – Large gas prospect and Carbon Capture and Storage potential</a:t>
            </a:r>
          </a:p>
          <a:p>
            <a:r>
              <a:rPr lang="en-AU" b="1" dirty="0">
                <a:solidFill>
                  <a:schemeClr val="bg1"/>
                </a:solidFill>
              </a:rPr>
              <a:t>NSW gas shortages becoming critical as vital plants close due to lack of gas</a:t>
            </a:r>
          </a:p>
          <a:p>
            <a:r>
              <a:rPr lang="en-AU" b="1" dirty="0">
                <a:solidFill>
                  <a:schemeClr val="bg1"/>
                </a:solidFill>
              </a:rPr>
              <a:t>Bounty 15%   </a:t>
            </a:r>
          </a:p>
        </p:txBody>
      </p:sp>
      <p:pic>
        <p:nvPicPr>
          <p:cNvPr id="14" name="Picture 13">
            <a:extLst>
              <a:ext uri="{FF2B5EF4-FFF2-40B4-BE49-F238E27FC236}">
                <a16:creationId xmlns:a16="http://schemas.microsoft.com/office/drawing/2014/main" id="{77A1E4EB-1E91-4FC1-9D18-EF62061D02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24206" y="26304"/>
            <a:ext cx="587746" cy="522376"/>
          </a:xfrm>
          <a:prstGeom prst="rect">
            <a:avLst/>
          </a:prstGeom>
        </p:spPr>
      </p:pic>
      <p:pic>
        <p:nvPicPr>
          <p:cNvPr id="6" name="Picture 5" descr="Diagram&#10;&#10;Description automatically generated">
            <a:extLst>
              <a:ext uri="{FF2B5EF4-FFF2-40B4-BE49-F238E27FC236}">
                <a16:creationId xmlns:a16="http://schemas.microsoft.com/office/drawing/2014/main" id="{47599047-17CF-40D4-B00C-1B84B24C07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836" y="605179"/>
            <a:ext cx="4443164" cy="3975950"/>
          </a:xfrm>
          <a:prstGeom prst="rect">
            <a:avLst/>
          </a:prstGeom>
        </p:spPr>
      </p:pic>
    </p:spTree>
    <p:extLst>
      <p:ext uri="{BB962C8B-B14F-4D97-AF65-F5344CB8AC3E}">
        <p14:creationId xmlns:p14="http://schemas.microsoft.com/office/powerpoint/2010/main" val="1174206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79ECE-E1FF-4165-9F95-FB792FA759DA}"/>
              </a:ext>
            </a:extLst>
          </p:cNvPr>
          <p:cNvSpPr>
            <a:spLocks noGrp="1"/>
          </p:cNvSpPr>
          <p:nvPr>
            <p:ph type="title"/>
          </p:nvPr>
        </p:nvSpPr>
        <p:spPr/>
        <p:txBody>
          <a:bodyPr>
            <a:normAutofit/>
          </a:bodyPr>
          <a:lstStyle/>
          <a:p>
            <a:r>
              <a:rPr lang="en-AU" dirty="0" err="1"/>
              <a:t>Naccowlah</a:t>
            </a:r>
            <a:r>
              <a:rPr lang="en-AU" dirty="0"/>
              <a:t> Block 2021-22 Drilling – Bounty’s Core Production</a:t>
            </a:r>
          </a:p>
        </p:txBody>
      </p:sp>
      <p:pic>
        <p:nvPicPr>
          <p:cNvPr id="5" name="Picture 4">
            <a:extLst>
              <a:ext uri="{FF2B5EF4-FFF2-40B4-BE49-F238E27FC236}">
                <a16:creationId xmlns:a16="http://schemas.microsoft.com/office/drawing/2014/main" id="{F2E00798-6735-47C6-B086-2275F170C6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24206" y="26304"/>
            <a:ext cx="587746" cy="522376"/>
          </a:xfrm>
          <a:prstGeom prst="rect">
            <a:avLst/>
          </a:prstGeom>
        </p:spPr>
      </p:pic>
      <p:sp>
        <p:nvSpPr>
          <p:cNvPr id="10" name="TextBox 9">
            <a:extLst>
              <a:ext uri="{FF2B5EF4-FFF2-40B4-BE49-F238E27FC236}">
                <a16:creationId xmlns:a16="http://schemas.microsoft.com/office/drawing/2014/main" id="{00786025-37CA-4BAC-AB4A-C9916811560C}"/>
              </a:ext>
            </a:extLst>
          </p:cNvPr>
          <p:cNvSpPr txBox="1"/>
          <p:nvPr/>
        </p:nvSpPr>
        <p:spPr>
          <a:xfrm>
            <a:off x="4755976" y="2564904"/>
            <a:ext cx="4355976" cy="2031325"/>
          </a:xfrm>
          <a:prstGeom prst="rect">
            <a:avLst/>
          </a:prstGeom>
          <a:noFill/>
        </p:spPr>
        <p:txBody>
          <a:bodyPr wrap="square" rtlCol="0">
            <a:spAutoFit/>
          </a:bodyPr>
          <a:lstStyle/>
          <a:p>
            <a:pPr marL="285750" indent="-285750">
              <a:buFont typeface="Arial" panose="020B0604020202020204" pitchFamily="34" charset="0"/>
              <a:buChar char="•"/>
            </a:pPr>
            <a:r>
              <a:rPr lang="en-AU" sz="1400" b="1" dirty="0">
                <a:solidFill>
                  <a:srgbClr val="006600"/>
                </a:solidFill>
              </a:rPr>
              <a:t>2021 Proposed Programme was deferred due to Covid 19 and Oil price drop</a:t>
            </a:r>
          </a:p>
          <a:p>
            <a:pPr marL="285750" indent="-285750">
              <a:buFont typeface="Arial" panose="020B0604020202020204" pitchFamily="34" charset="0"/>
              <a:buChar char="•"/>
            </a:pPr>
            <a:r>
              <a:rPr lang="en-AU" sz="1400" b="1" dirty="0">
                <a:solidFill>
                  <a:srgbClr val="006600"/>
                </a:solidFill>
              </a:rPr>
              <a:t>In previous years new drill helped to offset natural field decline.</a:t>
            </a:r>
          </a:p>
          <a:p>
            <a:pPr marL="285750" indent="-285750">
              <a:buFont typeface="Arial" panose="020B0604020202020204" pitchFamily="34" charset="0"/>
              <a:buChar char="•"/>
            </a:pPr>
            <a:r>
              <a:rPr lang="en-AU" sz="1400" b="1" dirty="0">
                <a:solidFill>
                  <a:srgbClr val="006600"/>
                </a:solidFill>
              </a:rPr>
              <a:t>2022 Programme under development in Watson, Jackson and </a:t>
            </a:r>
            <a:r>
              <a:rPr lang="en-AU" sz="1400" b="1" dirty="0" err="1">
                <a:solidFill>
                  <a:srgbClr val="006600"/>
                </a:solidFill>
              </a:rPr>
              <a:t>Pitchery</a:t>
            </a:r>
            <a:r>
              <a:rPr lang="en-AU" sz="1400" b="1" dirty="0">
                <a:solidFill>
                  <a:srgbClr val="006600"/>
                </a:solidFill>
              </a:rPr>
              <a:t> areas which, subject to oil prices, should lead to resumption of drilling in 2022/23</a:t>
            </a:r>
          </a:p>
          <a:p>
            <a:pPr marL="285750" indent="-285750">
              <a:buFont typeface="Arial" panose="020B0604020202020204" pitchFamily="34" charset="0"/>
              <a:buChar char="•"/>
            </a:pPr>
            <a:endParaRPr lang="en-AU" sz="1400" b="1" dirty="0">
              <a:solidFill>
                <a:srgbClr val="006600"/>
              </a:solidFill>
            </a:endParaRPr>
          </a:p>
        </p:txBody>
      </p:sp>
      <p:pic>
        <p:nvPicPr>
          <p:cNvPr id="4" name="Picture 3" descr="Diagram&#10;&#10;Description automatically generated">
            <a:extLst>
              <a:ext uri="{FF2B5EF4-FFF2-40B4-BE49-F238E27FC236}">
                <a16:creationId xmlns:a16="http://schemas.microsoft.com/office/drawing/2014/main" id="{2524CB0B-2400-4A83-A223-07D9B47082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416" y="836712"/>
            <a:ext cx="4441032" cy="5184576"/>
          </a:xfrm>
          <a:prstGeom prst="rect">
            <a:avLst/>
          </a:prstGeom>
        </p:spPr>
      </p:pic>
    </p:spTree>
    <p:extLst>
      <p:ext uri="{BB962C8B-B14F-4D97-AF65-F5344CB8AC3E}">
        <p14:creationId xmlns:p14="http://schemas.microsoft.com/office/powerpoint/2010/main" val="499738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A2588-3A81-4A2A-8923-7A6DCF369D66}"/>
              </a:ext>
            </a:extLst>
          </p:cNvPr>
          <p:cNvSpPr>
            <a:spLocks noGrp="1"/>
          </p:cNvSpPr>
          <p:nvPr>
            <p:ph type="title"/>
          </p:nvPr>
        </p:nvSpPr>
        <p:spPr/>
        <p:txBody>
          <a:bodyPr/>
          <a:lstStyle/>
          <a:p>
            <a:r>
              <a:rPr lang="en-AU" dirty="0"/>
              <a:t>Surat Basin – Queensland Project Seriatim</a:t>
            </a:r>
          </a:p>
        </p:txBody>
      </p:sp>
      <p:pic>
        <p:nvPicPr>
          <p:cNvPr id="19" name="Picture 18">
            <a:extLst>
              <a:ext uri="{FF2B5EF4-FFF2-40B4-BE49-F238E27FC236}">
                <a16:creationId xmlns:a16="http://schemas.microsoft.com/office/drawing/2014/main" id="{A4CB89F0-55C8-4D8F-AC21-6ED1B4D960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24206" y="26304"/>
            <a:ext cx="587746" cy="522376"/>
          </a:xfrm>
          <a:prstGeom prst="rect">
            <a:avLst/>
          </a:prstGeom>
        </p:spPr>
      </p:pic>
      <p:graphicFrame>
        <p:nvGraphicFramePr>
          <p:cNvPr id="4" name="Diagram 3">
            <a:extLst>
              <a:ext uri="{FF2B5EF4-FFF2-40B4-BE49-F238E27FC236}">
                <a16:creationId xmlns:a16="http://schemas.microsoft.com/office/drawing/2014/main" id="{B8F2C5C2-18A3-472F-A30B-C8DAAC5B0C3C}"/>
              </a:ext>
            </a:extLst>
          </p:cNvPr>
          <p:cNvGraphicFramePr/>
          <p:nvPr>
            <p:extLst>
              <p:ext uri="{D42A27DB-BD31-4B8C-83A1-F6EECF244321}">
                <p14:modId xmlns:p14="http://schemas.microsoft.com/office/powerpoint/2010/main" val="3256279839"/>
              </p:ext>
            </p:extLst>
          </p:nvPr>
        </p:nvGraphicFramePr>
        <p:xfrm>
          <a:off x="421196" y="764704"/>
          <a:ext cx="8301608" cy="5904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17702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D588C-AF27-4BCE-A9CA-F1560597E85C}"/>
              </a:ext>
            </a:extLst>
          </p:cNvPr>
          <p:cNvSpPr>
            <a:spLocks noGrp="1"/>
          </p:cNvSpPr>
          <p:nvPr>
            <p:ph type="title"/>
          </p:nvPr>
        </p:nvSpPr>
        <p:spPr/>
        <p:txBody>
          <a:bodyPr/>
          <a:lstStyle/>
          <a:p>
            <a:r>
              <a:rPr lang="en-AU" dirty="0"/>
              <a:t>The Plan 2021-22</a:t>
            </a:r>
          </a:p>
        </p:txBody>
      </p:sp>
      <p:sp>
        <p:nvSpPr>
          <p:cNvPr id="4" name="TextBox 3">
            <a:extLst>
              <a:ext uri="{FF2B5EF4-FFF2-40B4-BE49-F238E27FC236}">
                <a16:creationId xmlns:a16="http://schemas.microsoft.com/office/drawing/2014/main" id="{7A827C36-C6A0-4299-B2FA-483AC5583DD7}"/>
              </a:ext>
            </a:extLst>
          </p:cNvPr>
          <p:cNvSpPr txBox="1"/>
          <p:nvPr/>
        </p:nvSpPr>
        <p:spPr>
          <a:xfrm>
            <a:off x="512801" y="1196752"/>
            <a:ext cx="8280920" cy="4647426"/>
          </a:xfrm>
          <a:prstGeom prst="rect">
            <a:avLst/>
          </a:prstGeom>
          <a:noFill/>
        </p:spPr>
        <p:txBody>
          <a:bodyPr wrap="square" rtlCol="0">
            <a:spAutoFit/>
          </a:bodyPr>
          <a:lstStyle/>
          <a:p>
            <a:pPr algn="just"/>
            <a:r>
              <a:rPr lang="en-AU" sz="2800" b="1" dirty="0">
                <a:solidFill>
                  <a:srgbClr val="006600"/>
                </a:solidFill>
              </a:rPr>
              <a:t>Upside</a:t>
            </a:r>
          </a:p>
          <a:p>
            <a:pPr marL="342900" indent="-342900" algn="just">
              <a:buFont typeface="Arial" panose="020B0604020202020204" pitchFamily="34" charset="0"/>
              <a:buChar char="•"/>
            </a:pPr>
            <a:r>
              <a:rPr lang="en-AU" sz="2400" b="1" dirty="0">
                <a:solidFill>
                  <a:srgbClr val="006600"/>
                </a:solidFill>
              </a:rPr>
              <a:t>Coming year will focus on Cerberus, de-risking prospects as much as possible to select three to drill</a:t>
            </a:r>
          </a:p>
          <a:p>
            <a:pPr marL="342900" indent="-342900" algn="just">
              <a:buFont typeface="Arial" panose="020B0604020202020204" pitchFamily="34" charset="0"/>
              <a:buChar char="•"/>
            </a:pPr>
            <a:r>
              <a:rPr lang="en-AU" sz="2400" b="1" dirty="0">
                <a:solidFill>
                  <a:srgbClr val="006600"/>
                </a:solidFill>
              </a:rPr>
              <a:t>PEP 11, barring no further obstacles, drilling should advance in the year</a:t>
            </a:r>
          </a:p>
          <a:p>
            <a:pPr marL="342900" indent="-342900" algn="just">
              <a:buFont typeface="Arial" panose="020B0604020202020204" pitchFamily="34" charset="0"/>
              <a:buChar char="•"/>
            </a:pPr>
            <a:r>
              <a:rPr lang="en-AU" sz="2400" b="1" dirty="0">
                <a:solidFill>
                  <a:srgbClr val="006600"/>
                </a:solidFill>
              </a:rPr>
              <a:t>Continue to evaluate significant growth opportunities as major companies move away from oil and gas allowing entry for Bounty.</a:t>
            </a:r>
          </a:p>
          <a:p>
            <a:pPr algn="just"/>
            <a:r>
              <a:rPr lang="en-AU" sz="2800" b="1" dirty="0">
                <a:solidFill>
                  <a:srgbClr val="006600"/>
                </a:solidFill>
              </a:rPr>
              <a:t>Production</a:t>
            </a:r>
          </a:p>
          <a:p>
            <a:pPr marL="285750" indent="-285750" algn="just">
              <a:buFont typeface="Arial" panose="020B0604020202020204" pitchFamily="34" charset="0"/>
              <a:buChar char="•"/>
            </a:pPr>
            <a:r>
              <a:rPr lang="en-AU" sz="2400" b="1" dirty="0">
                <a:solidFill>
                  <a:srgbClr val="006600"/>
                </a:solidFill>
              </a:rPr>
              <a:t>Bounty to focus on controlled lands</a:t>
            </a:r>
          </a:p>
          <a:p>
            <a:pPr marL="285750" indent="-285750" algn="just">
              <a:buFont typeface="Arial" panose="020B0604020202020204" pitchFamily="34" charset="0"/>
              <a:buChar char="•"/>
            </a:pPr>
            <a:r>
              <a:rPr lang="en-AU" sz="2400" b="1" dirty="0">
                <a:solidFill>
                  <a:srgbClr val="006600"/>
                </a:solidFill>
              </a:rPr>
              <a:t>Excellent array of relatively low risk targets</a:t>
            </a:r>
          </a:p>
          <a:p>
            <a:pPr algn="just"/>
            <a:endParaRPr lang="en-AU" sz="2400" b="1" dirty="0">
              <a:solidFill>
                <a:srgbClr val="006600"/>
              </a:solidFill>
            </a:endParaRPr>
          </a:p>
        </p:txBody>
      </p:sp>
      <p:pic>
        <p:nvPicPr>
          <p:cNvPr id="5" name="Picture 4">
            <a:extLst>
              <a:ext uri="{FF2B5EF4-FFF2-40B4-BE49-F238E27FC236}">
                <a16:creationId xmlns:a16="http://schemas.microsoft.com/office/drawing/2014/main" id="{3CDE7CC2-43BC-46C1-8717-EB0452CE4E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24206" y="26304"/>
            <a:ext cx="587746" cy="522376"/>
          </a:xfrm>
          <a:prstGeom prst="rect">
            <a:avLst/>
          </a:prstGeom>
        </p:spPr>
      </p:pic>
    </p:spTree>
    <p:extLst>
      <p:ext uri="{BB962C8B-B14F-4D97-AF65-F5344CB8AC3E}">
        <p14:creationId xmlns:p14="http://schemas.microsoft.com/office/powerpoint/2010/main" val="12655445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ASX Listing Rules – Chapter 5 Reserves and Resources</a:t>
            </a:r>
          </a:p>
        </p:txBody>
      </p:sp>
      <p:sp>
        <p:nvSpPr>
          <p:cNvPr id="3" name="Content Placeholder 2"/>
          <p:cNvSpPr>
            <a:spLocks noGrp="1"/>
          </p:cNvSpPr>
          <p:nvPr>
            <p:ph idx="1"/>
          </p:nvPr>
        </p:nvSpPr>
        <p:spPr>
          <a:xfrm>
            <a:off x="467544" y="836712"/>
            <a:ext cx="8229600" cy="5688632"/>
          </a:xfrm>
        </p:spPr>
        <p:txBody>
          <a:bodyPr>
            <a:noAutofit/>
          </a:bodyPr>
          <a:lstStyle/>
          <a:p>
            <a:pPr>
              <a:buNone/>
            </a:pPr>
            <a:r>
              <a:rPr lang="en-AU" sz="1100" dirty="0">
                <a:solidFill>
                  <a:srgbClr val="1A8057"/>
                </a:solidFill>
              </a:rPr>
              <a:t>ASX LISTING RULES 5.25 – 5.45</a:t>
            </a:r>
          </a:p>
          <a:p>
            <a:pPr>
              <a:buNone/>
            </a:pPr>
            <a:r>
              <a:rPr lang="en-AU" sz="1100" dirty="0"/>
              <a:t> </a:t>
            </a:r>
          </a:p>
          <a:p>
            <a:r>
              <a:rPr lang="en-AU" sz="1100" dirty="0"/>
              <a:t>All Bounty Oil &amp; Gas NL (Bounty) petroleum Reserves and Resources assessments follow guidelines set forth by the Society of Petroleum Engineers – Petroleum Resource Management System (SPE-PRMS).  Bounty is compliant with recent listing rule changes for reporting of estimates as defined in Chapter 5 of the ASX Listing Rules.</a:t>
            </a:r>
          </a:p>
          <a:p>
            <a:pPr marL="0" indent="0">
              <a:buNone/>
            </a:pPr>
            <a:r>
              <a:rPr lang="en-AU" sz="1100" dirty="0"/>
              <a:t> </a:t>
            </a:r>
          </a:p>
          <a:p>
            <a:pPr>
              <a:buNone/>
            </a:pPr>
            <a:r>
              <a:rPr lang="en-AU" sz="1100" dirty="0">
                <a:solidFill>
                  <a:srgbClr val="1A8057"/>
                </a:solidFill>
              </a:rPr>
              <a:t>INFORMATION REQUIRED UNDER CHAPTER 5 OF ASX LISTING RULES - THIS ASX RELEASE</a:t>
            </a:r>
          </a:p>
          <a:p>
            <a:pPr marL="0" indent="0">
              <a:buNone/>
            </a:pPr>
            <a:r>
              <a:rPr lang="en-AU" sz="1100" dirty="0"/>
              <a:t> </a:t>
            </a:r>
          </a:p>
          <a:p>
            <a:pPr marL="0" indent="0">
              <a:buNone/>
            </a:pPr>
            <a:r>
              <a:rPr lang="en-AU" sz="1100" dirty="0"/>
              <a:t>For the purposes of Chapter 5 estimates of petroleum oil volumes presented in this release are: </a:t>
            </a:r>
          </a:p>
          <a:p>
            <a:pPr>
              <a:buNone/>
            </a:pPr>
            <a:r>
              <a:rPr lang="en-AU" sz="1100" dirty="0"/>
              <a:t> </a:t>
            </a:r>
          </a:p>
          <a:p>
            <a:pPr lvl="0"/>
            <a:r>
              <a:rPr lang="en-AU" sz="1100" dirty="0"/>
              <a:t>Reported at the date of this release </a:t>
            </a:r>
          </a:p>
          <a:p>
            <a:pPr lvl="0"/>
            <a:r>
              <a:rPr lang="en-AU" sz="1100" dirty="0"/>
              <a:t>Determined as an estimate of recoverable resources in place unadjusted for risk</a:t>
            </a:r>
          </a:p>
          <a:p>
            <a:pPr lvl="0"/>
            <a:r>
              <a:rPr lang="en-AU" sz="1100" dirty="0"/>
              <a:t>Best Estimate Prospective Resources</a:t>
            </a:r>
          </a:p>
          <a:p>
            <a:pPr lvl="0"/>
            <a:r>
              <a:rPr lang="en-AU" sz="1100" dirty="0"/>
              <a:t>Unless otherwise stated estimated using probabilistic methods</a:t>
            </a:r>
          </a:p>
          <a:p>
            <a:pPr lvl="0"/>
            <a:r>
              <a:rPr lang="en-AU" sz="1100" dirty="0"/>
              <a:t>Reported as 100% net to Bounty unless expressed as targets</a:t>
            </a:r>
          </a:p>
          <a:p>
            <a:pPr lvl="0"/>
            <a:r>
              <a:rPr lang="en-AU" sz="1100" dirty="0"/>
              <a:t>If specified as" </a:t>
            </a:r>
            <a:r>
              <a:rPr lang="en-AU" sz="1100" dirty="0" err="1"/>
              <a:t>boe</a:t>
            </a:r>
            <a:r>
              <a:rPr lang="en-AU" sz="1100" dirty="0"/>
              <a:t>" then they are converted from gas to oil equivalent at the rate of 182 </a:t>
            </a:r>
            <a:r>
              <a:rPr lang="en-AU" sz="1100" dirty="0" err="1"/>
              <a:t>bbls</a:t>
            </a:r>
            <a:r>
              <a:rPr lang="en-AU" sz="1100" dirty="0"/>
              <a:t> ≡  1 million standard cubic feet of gas</a:t>
            </a:r>
          </a:p>
          <a:p>
            <a:pPr lvl="0"/>
            <a:r>
              <a:rPr lang="en-AU" sz="1100" dirty="0"/>
              <a:t>The estimated quantities of petroleum that may potentially be recovered by the application of a future development project relate to undiscovered accumulations.  These estimates have both an associated risk of discovery and a risk of development.  Further exploration, appraisal and evaluation is required to determine the existence of a significant quantity of potentially moveable hydrocarbons.</a:t>
            </a:r>
          </a:p>
          <a:p>
            <a:pPr>
              <a:buNone/>
            </a:pPr>
            <a:r>
              <a:rPr lang="en-AU" sz="1100" dirty="0"/>
              <a:t> </a:t>
            </a:r>
          </a:p>
          <a:p>
            <a:pPr>
              <a:buNone/>
            </a:pPr>
            <a:r>
              <a:rPr lang="en-AU" sz="1100" dirty="0">
                <a:solidFill>
                  <a:srgbClr val="1A8057"/>
                </a:solidFill>
              </a:rPr>
              <a:t>QUALIFIED PERSON’S STATEMENT</a:t>
            </a:r>
          </a:p>
          <a:p>
            <a:pPr>
              <a:buNone/>
            </a:pPr>
            <a:r>
              <a:rPr lang="en-AU" sz="1100" dirty="0"/>
              <a:t> </a:t>
            </a:r>
          </a:p>
          <a:p>
            <a:r>
              <a:rPr lang="en-AU" sz="1100" dirty="0"/>
              <a:t>The petroleum Reserve and Resources estimates used in this report and ;the information in this report that relates to or refers to petroleum or hydrocarbon production, development and exploration; Is based on information and reports prepared by, reviewed and/or compiled by the CEO of Bounty, Mr Philip F Kelso. Mr Kelso is a Bachelor of Science (Geology) and has practised geology and petroleum geology for in excess of 25 years.   He is a member of the Petroleum Exploration Society of Australia and a Member of the Australasian Institute of Mining and Metallurgy.</a:t>
            </a:r>
          </a:p>
          <a:p>
            <a:r>
              <a:rPr lang="en-AU" sz="1100" dirty="0"/>
              <a:t>Mr Kelso is a qualified person as defined in the ASX Listing Rules: Chapter 19 and consents to the reporting of that information in the form and context in which it appears.</a:t>
            </a:r>
          </a:p>
          <a:p>
            <a:pPr marL="0" indent="0">
              <a:buNone/>
            </a:pPr>
            <a:endParaRPr lang="en-AU" sz="105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24206" y="26304"/>
            <a:ext cx="587746" cy="522376"/>
          </a:xfrm>
          <a:prstGeom prst="rect">
            <a:avLst/>
          </a:prstGeom>
        </p:spPr>
      </p:pic>
    </p:spTree>
    <p:extLst>
      <p:ext uri="{BB962C8B-B14F-4D97-AF65-F5344CB8AC3E}">
        <p14:creationId xmlns:p14="http://schemas.microsoft.com/office/powerpoint/2010/main" val="881229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Disclaimer/Forward Looking Statements</a:t>
            </a:r>
          </a:p>
        </p:txBody>
      </p:sp>
      <p:sp>
        <p:nvSpPr>
          <p:cNvPr id="3" name="Content Placeholder 2"/>
          <p:cNvSpPr>
            <a:spLocks noGrp="1"/>
          </p:cNvSpPr>
          <p:nvPr>
            <p:ph idx="1"/>
          </p:nvPr>
        </p:nvSpPr>
        <p:spPr/>
        <p:txBody>
          <a:bodyPr>
            <a:normAutofit/>
          </a:bodyPr>
          <a:lstStyle/>
          <a:p>
            <a:pPr marL="0" indent="0" algn="just">
              <a:lnSpc>
                <a:spcPts val="1800"/>
              </a:lnSpc>
              <a:buNone/>
              <a:defRPr/>
            </a:pPr>
            <a:r>
              <a:rPr lang="en-AU" sz="1200" dirty="0"/>
              <a:t>This presentation contains forward looking statements that are subject to risk factors associated with the oil and gas industry.  It is believed that the expectations reflected in these statements are reasonable but they may be affected by a range of variables which could cause actual results or trends to differ materially, including but not limited to: product price fluctuations, actual demand, currency fluctuations, geotechnical factors, drilling and production results, oil and gas commercialisation, development progress, operating results, engineering estimates, reserve estimates, loss of market, industry competition, environmental risks, physical risks, legislative, fiscal and regulatory developments, economic and financial markets conditions in various countries, approvals and cost estimates.</a:t>
            </a:r>
          </a:p>
          <a:p>
            <a:pPr marL="0" indent="0" algn="just">
              <a:lnSpc>
                <a:spcPts val="1800"/>
              </a:lnSpc>
              <a:buFontTx/>
              <a:buChar char="•"/>
              <a:defRPr/>
            </a:pPr>
            <a:endParaRPr lang="en-AU" sz="1200" dirty="0"/>
          </a:p>
          <a:p>
            <a:pPr marL="0" indent="0" algn="just">
              <a:lnSpc>
                <a:spcPts val="1800"/>
              </a:lnSpc>
              <a:buNone/>
              <a:defRPr/>
            </a:pPr>
            <a:r>
              <a:rPr lang="en-AU" sz="1200" dirty="0"/>
              <a:t>All references to dollars, cents or $ in this document are Australian currency, unless otherwise stated</a:t>
            </a:r>
          </a:p>
          <a:p>
            <a:pPr marL="0" indent="0" algn="just">
              <a:lnSpc>
                <a:spcPts val="1800"/>
              </a:lnSpc>
              <a:buNone/>
              <a:defRPr/>
            </a:pPr>
            <a:endParaRPr lang="en-AU" sz="1200" dirty="0"/>
          </a:p>
          <a:p>
            <a:pPr marL="0" indent="0">
              <a:buNone/>
            </a:pPr>
            <a:endParaRPr lang="en-AU" sz="1600" dirty="0"/>
          </a:p>
          <a:p>
            <a:pPr marL="0" indent="0" algn="just">
              <a:lnSpc>
                <a:spcPts val="1800"/>
              </a:lnSpc>
              <a:buNone/>
              <a:defRPr/>
            </a:pPr>
            <a:endParaRPr lang="en-AU" sz="1600" dirty="0"/>
          </a:p>
          <a:p>
            <a:pPr marL="0" indent="0">
              <a:buNone/>
            </a:pPr>
            <a:endParaRPr lang="en-AU" sz="16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24206" y="26304"/>
            <a:ext cx="587746" cy="522376"/>
          </a:xfrm>
          <a:prstGeom prst="rect">
            <a:avLst/>
          </a:prstGeom>
        </p:spPr>
      </p:pic>
    </p:spTree>
    <p:extLst>
      <p:ext uri="{BB962C8B-B14F-4D97-AF65-F5344CB8AC3E}">
        <p14:creationId xmlns:p14="http://schemas.microsoft.com/office/powerpoint/2010/main" val="1162219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19A1B-0A30-4B9A-8BB7-C4E49E855715}"/>
              </a:ext>
            </a:extLst>
          </p:cNvPr>
          <p:cNvSpPr>
            <a:spLocks noGrp="1"/>
          </p:cNvSpPr>
          <p:nvPr>
            <p:ph type="title"/>
          </p:nvPr>
        </p:nvSpPr>
        <p:spPr/>
        <p:txBody>
          <a:bodyPr/>
          <a:lstStyle/>
          <a:p>
            <a:r>
              <a:rPr lang="en-AU" dirty="0"/>
              <a:t>2021 Highlights</a:t>
            </a:r>
          </a:p>
        </p:txBody>
      </p:sp>
      <p:pic>
        <p:nvPicPr>
          <p:cNvPr id="5" name="Picture 4">
            <a:extLst>
              <a:ext uri="{FF2B5EF4-FFF2-40B4-BE49-F238E27FC236}">
                <a16:creationId xmlns:a16="http://schemas.microsoft.com/office/drawing/2014/main" id="{DF47D7DC-B171-4646-903E-646070C13F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24206" y="26304"/>
            <a:ext cx="587746" cy="522376"/>
          </a:xfrm>
          <a:prstGeom prst="rect">
            <a:avLst/>
          </a:prstGeom>
        </p:spPr>
      </p:pic>
      <p:graphicFrame>
        <p:nvGraphicFramePr>
          <p:cNvPr id="10" name="Diagram 9">
            <a:extLst>
              <a:ext uri="{FF2B5EF4-FFF2-40B4-BE49-F238E27FC236}">
                <a16:creationId xmlns:a16="http://schemas.microsoft.com/office/drawing/2014/main" id="{3D3E7728-5041-4B6A-8208-A30E37E8F2FC}"/>
              </a:ext>
            </a:extLst>
          </p:cNvPr>
          <p:cNvGraphicFramePr/>
          <p:nvPr>
            <p:extLst>
              <p:ext uri="{D42A27DB-BD31-4B8C-83A1-F6EECF244321}">
                <p14:modId xmlns:p14="http://schemas.microsoft.com/office/powerpoint/2010/main" val="2858590814"/>
              </p:ext>
            </p:extLst>
          </p:nvPr>
        </p:nvGraphicFramePr>
        <p:xfrm>
          <a:off x="251520" y="692696"/>
          <a:ext cx="8640960" cy="60486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03535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oil rig in the ocean&#10;&#10;Description automatically generated with low confidence">
            <a:extLst>
              <a:ext uri="{FF2B5EF4-FFF2-40B4-BE49-F238E27FC236}">
                <a16:creationId xmlns:a16="http://schemas.microsoft.com/office/drawing/2014/main" id="{EFA5D4C1-622C-445C-94FA-0375C86E8A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2660"/>
            <a:ext cx="9144000" cy="6279036"/>
          </a:xfrm>
          <a:prstGeom prst="rect">
            <a:avLst/>
          </a:prstGeom>
        </p:spPr>
      </p:pic>
      <p:sp>
        <p:nvSpPr>
          <p:cNvPr id="2" name="Title 1">
            <a:extLst>
              <a:ext uri="{FF2B5EF4-FFF2-40B4-BE49-F238E27FC236}">
                <a16:creationId xmlns:a16="http://schemas.microsoft.com/office/drawing/2014/main" id="{677A000E-01FD-428E-BE3F-A2911EEFC210}"/>
              </a:ext>
            </a:extLst>
          </p:cNvPr>
          <p:cNvSpPr>
            <a:spLocks noGrp="1"/>
          </p:cNvSpPr>
          <p:nvPr>
            <p:ph type="title"/>
          </p:nvPr>
        </p:nvSpPr>
        <p:spPr/>
        <p:txBody>
          <a:bodyPr/>
          <a:lstStyle/>
          <a:p>
            <a:r>
              <a:rPr lang="en-AU" dirty="0"/>
              <a:t>Corporate Snapshot</a:t>
            </a:r>
          </a:p>
        </p:txBody>
      </p:sp>
      <p:graphicFrame>
        <p:nvGraphicFramePr>
          <p:cNvPr id="4" name="Table 3">
            <a:extLst>
              <a:ext uri="{FF2B5EF4-FFF2-40B4-BE49-F238E27FC236}">
                <a16:creationId xmlns:a16="http://schemas.microsoft.com/office/drawing/2014/main" id="{7D1A6342-1109-4970-A03A-65CBD38F92D1}"/>
              </a:ext>
            </a:extLst>
          </p:cNvPr>
          <p:cNvGraphicFramePr>
            <a:graphicFrameLocks noGrp="1"/>
          </p:cNvGraphicFramePr>
          <p:nvPr>
            <p:extLst>
              <p:ext uri="{D42A27DB-BD31-4B8C-83A1-F6EECF244321}">
                <p14:modId xmlns:p14="http://schemas.microsoft.com/office/powerpoint/2010/main" val="40640685"/>
              </p:ext>
            </p:extLst>
          </p:nvPr>
        </p:nvGraphicFramePr>
        <p:xfrm>
          <a:off x="827584" y="1700808"/>
          <a:ext cx="7488832" cy="4392485"/>
        </p:xfrm>
        <a:graphic>
          <a:graphicData uri="http://schemas.openxmlformats.org/drawingml/2006/table">
            <a:tbl>
              <a:tblPr>
                <a:effectLst>
                  <a:outerShdw blurRad="40000" dist="23000" dir="5400000" sx="103000" sy="103000" rotWithShape="0">
                    <a:srgbClr val="A0C84D">
                      <a:alpha val="35000"/>
                    </a:srgbClr>
                  </a:outerShdw>
                  <a:reflection stA="45000" endPos="0" dist="50800" dir="5400000" sy="-100000" algn="bl" rotWithShape="0"/>
                </a:effectLst>
                <a:tableStyleId>{306799F8-075E-4A3A-A7F6-7FBC6576F1A4}</a:tableStyleId>
              </a:tblPr>
              <a:tblGrid>
                <a:gridCol w="3853977">
                  <a:extLst>
                    <a:ext uri="{9D8B030D-6E8A-4147-A177-3AD203B41FA5}">
                      <a16:colId xmlns:a16="http://schemas.microsoft.com/office/drawing/2014/main" val="20000"/>
                    </a:ext>
                  </a:extLst>
                </a:gridCol>
                <a:gridCol w="3634855">
                  <a:extLst>
                    <a:ext uri="{9D8B030D-6E8A-4147-A177-3AD203B41FA5}">
                      <a16:colId xmlns:a16="http://schemas.microsoft.com/office/drawing/2014/main" val="20001"/>
                    </a:ext>
                  </a:extLst>
                </a:gridCol>
              </a:tblGrid>
              <a:tr h="512400">
                <a:tc>
                  <a:txBody>
                    <a:bodyPr/>
                    <a:lstStyle/>
                    <a:p>
                      <a:pPr algn="ctr" rtl="0" fontAlgn="ctr"/>
                      <a:r>
                        <a:rPr lang="en-AU" sz="1600" b="1" u="none" strike="noStrike" dirty="0">
                          <a:solidFill>
                            <a:srgbClr val="006600"/>
                          </a:solidFill>
                          <a:effectLst/>
                        </a:rPr>
                        <a:t>ASX Code</a:t>
                      </a:r>
                      <a:endParaRPr lang="en-AU" sz="1600" b="1" i="0" u="none" strike="noStrike" dirty="0">
                        <a:solidFill>
                          <a:srgbClr val="006600"/>
                        </a:solidFill>
                        <a:effectLst/>
                        <a:latin typeface="Arial" pitchFamily="34" charset="0"/>
                        <a:cs typeface="Arial" pitchFamily="34" charset="0"/>
                      </a:endParaRPr>
                    </a:p>
                  </a:txBody>
                  <a:tcPr marL="9525" marR="9525" marT="9525" marB="0" anchor="ctr">
                    <a:solidFill>
                      <a:schemeClr val="accent3">
                        <a:lumMod val="20000"/>
                        <a:lumOff val="80000"/>
                      </a:schemeClr>
                    </a:solidFill>
                  </a:tcPr>
                </a:tc>
                <a:tc>
                  <a:txBody>
                    <a:bodyPr/>
                    <a:lstStyle/>
                    <a:p>
                      <a:pPr algn="ctr" rtl="0" fontAlgn="ctr"/>
                      <a:r>
                        <a:rPr lang="en-AU" sz="1600" b="1" u="none" strike="noStrike" dirty="0">
                          <a:solidFill>
                            <a:srgbClr val="006600"/>
                          </a:solidFill>
                          <a:effectLst/>
                        </a:rPr>
                        <a:t>BUY</a:t>
                      </a:r>
                      <a:endParaRPr lang="en-AU" sz="1600" b="1" i="0" u="none" strike="noStrike" dirty="0">
                        <a:solidFill>
                          <a:srgbClr val="006600"/>
                        </a:solidFill>
                        <a:effectLst/>
                        <a:latin typeface="Arial" pitchFamily="34" charset="0"/>
                        <a:cs typeface="Arial" pitchFamily="34" charset="0"/>
                      </a:endParaRPr>
                    </a:p>
                  </a:txBody>
                  <a:tcPr marL="9525" marR="9525" marT="9525" marB="0" anchor="ctr">
                    <a:solidFill>
                      <a:schemeClr val="accent3">
                        <a:lumMod val="20000"/>
                        <a:lumOff val="80000"/>
                      </a:schemeClr>
                    </a:solidFill>
                  </a:tcPr>
                </a:tc>
                <a:extLst>
                  <a:ext uri="{0D108BD9-81ED-4DB2-BD59-A6C34878D82A}">
                    <a16:rowId xmlns:a16="http://schemas.microsoft.com/office/drawing/2014/main" val="10000"/>
                  </a:ext>
                </a:extLst>
              </a:tr>
              <a:tr h="512400">
                <a:tc>
                  <a:txBody>
                    <a:bodyPr/>
                    <a:lstStyle/>
                    <a:p>
                      <a:pPr algn="ctr" rtl="0" fontAlgn="ctr"/>
                      <a:r>
                        <a:rPr lang="en-AU" sz="1600" b="1" u="none" strike="noStrike" dirty="0">
                          <a:solidFill>
                            <a:srgbClr val="006600"/>
                          </a:solidFill>
                          <a:effectLst/>
                        </a:rPr>
                        <a:t>As at</a:t>
                      </a:r>
                      <a:endParaRPr lang="en-AU" sz="1600" b="1" i="0" u="none" strike="noStrike" dirty="0">
                        <a:solidFill>
                          <a:srgbClr val="006600"/>
                        </a:solidFill>
                        <a:effectLst/>
                        <a:latin typeface="Arial" pitchFamily="34" charset="0"/>
                        <a:cs typeface="Arial" pitchFamily="34" charset="0"/>
                      </a:endParaRPr>
                    </a:p>
                  </a:txBody>
                  <a:tcPr marL="9525" marR="9525" marT="9525" marB="0" anchor="ctr">
                    <a:solidFill>
                      <a:schemeClr val="accent3">
                        <a:lumMod val="20000"/>
                        <a:lumOff val="80000"/>
                      </a:schemeClr>
                    </a:solidFill>
                  </a:tcPr>
                </a:tc>
                <a:tc>
                  <a:txBody>
                    <a:bodyPr/>
                    <a:lstStyle/>
                    <a:p>
                      <a:pPr algn="ctr" rtl="0" fontAlgn="ctr"/>
                      <a:r>
                        <a:rPr lang="en-AU" sz="1600" b="1" u="none" strike="noStrike" dirty="0">
                          <a:solidFill>
                            <a:srgbClr val="006600"/>
                          </a:solidFill>
                          <a:effectLst/>
                        </a:rPr>
                        <a:t>25 November 2021</a:t>
                      </a:r>
                      <a:endParaRPr lang="en-AU" sz="1600" b="1" i="0" u="none" strike="noStrike" dirty="0">
                        <a:solidFill>
                          <a:srgbClr val="006600"/>
                        </a:solidFill>
                        <a:effectLst/>
                        <a:latin typeface="Arial" pitchFamily="34" charset="0"/>
                        <a:cs typeface="Arial" pitchFamily="34" charset="0"/>
                      </a:endParaRPr>
                    </a:p>
                  </a:txBody>
                  <a:tcPr marL="9525" marR="9525" marT="9525" marB="0" anchor="ctr">
                    <a:solidFill>
                      <a:schemeClr val="accent3">
                        <a:lumMod val="20000"/>
                        <a:lumOff val="80000"/>
                      </a:schemeClr>
                    </a:solidFill>
                  </a:tcPr>
                </a:tc>
                <a:extLst>
                  <a:ext uri="{0D108BD9-81ED-4DB2-BD59-A6C34878D82A}">
                    <a16:rowId xmlns:a16="http://schemas.microsoft.com/office/drawing/2014/main" val="10001"/>
                  </a:ext>
                </a:extLst>
              </a:tr>
              <a:tr h="512400">
                <a:tc>
                  <a:txBody>
                    <a:bodyPr/>
                    <a:lstStyle/>
                    <a:p>
                      <a:pPr algn="ctr" rtl="0" fontAlgn="ctr"/>
                      <a:r>
                        <a:rPr lang="en-AU" sz="1600" b="1" u="none" strike="noStrike" dirty="0">
                          <a:solidFill>
                            <a:srgbClr val="006600"/>
                          </a:solidFill>
                          <a:effectLst/>
                        </a:rPr>
                        <a:t>Price Range YTD</a:t>
                      </a:r>
                      <a:endParaRPr lang="en-AU" sz="1600" b="1" i="0" u="none" strike="noStrike" dirty="0">
                        <a:solidFill>
                          <a:srgbClr val="006600"/>
                        </a:solidFill>
                        <a:effectLst/>
                        <a:latin typeface="Arial" pitchFamily="34" charset="0"/>
                        <a:cs typeface="Arial" pitchFamily="34" charset="0"/>
                      </a:endParaRPr>
                    </a:p>
                  </a:txBody>
                  <a:tcPr marL="9525" marR="9525" marT="9525" marB="0" anchor="ctr">
                    <a:solidFill>
                      <a:schemeClr val="accent3">
                        <a:lumMod val="20000"/>
                        <a:lumOff val="80000"/>
                      </a:schemeClr>
                    </a:solidFill>
                  </a:tcPr>
                </a:tc>
                <a:tc>
                  <a:txBody>
                    <a:bodyPr/>
                    <a:lstStyle/>
                    <a:p>
                      <a:pPr algn="ctr" rtl="0" fontAlgn="ctr"/>
                      <a:r>
                        <a:rPr lang="en-AU" sz="1600" b="1" u="none" strike="noStrike" dirty="0">
                          <a:solidFill>
                            <a:srgbClr val="006600"/>
                          </a:solidFill>
                          <a:effectLst/>
                        </a:rPr>
                        <a:t>$0.010 to $0.049</a:t>
                      </a:r>
                      <a:endParaRPr lang="en-AU" sz="1600" b="1" i="0" u="none" strike="noStrike" dirty="0">
                        <a:solidFill>
                          <a:srgbClr val="006600"/>
                        </a:solidFill>
                        <a:effectLst/>
                        <a:latin typeface="Arial" pitchFamily="34" charset="0"/>
                        <a:cs typeface="Arial" pitchFamily="34" charset="0"/>
                      </a:endParaRPr>
                    </a:p>
                  </a:txBody>
                  <a:tcPr marL="9525" marR="9525" marT="9525" marB="0" anchor="ctr">
                    <a:solidFill>
                      <a:schemeClr val="accent3">
                        <a:lumMod val="20000"/>
                        <a:lumOff val="80000"/>
                      </a:schemeClr>
                    </a:solidFill>
                  </a:tcPr>
                </a:tc>
                <a:extLst>
                  <a:ext uri="{0D108BD9-81ED-4DB2-BD59-A6C34878D82A}">
                    <a16:rowId xmlns:a16="http://schemas.microsoft.com/office/drawing/2014/main" val="10002"/>
                  </a:ext>
                </a:extLst>
              </a:tr>
              <a:tr h="512400">
                <a:tc>
                  <a:txBody>
                    <a:bodyPr/>
                    <a:lstStyle/>
                    <a:p>
                      <a:pPr algn="ctr" rtl="0" fontAlgn="ctr"/>
                      <a:r>
                        <a:rPr lang="en-AU" sz="1600" b="1" u="none" strike="noStrike" dirty="0">
                          <a:solidFill>
                            <a:srgbClr val="006600"/>
                          </a:solidFill>
                          <a:effectLst/>
                        </a:rPr>
                        <a:t>Shares Quoted</a:t>
                      </a:r>
                      <a:endParaRPr lang="en-AU" sz="1600" b="1" i="0" u="none" strike="noStrike" dirty="0">
                        <a:solidFill>
                          <a:srgbClr val="006600"/>
                        </a:solidFill>
                        <a:effectLst/>
                        <a:latin typeface="Arial" pitchFamily="34" charset="0"/>
                        <a:cs typeface="Arial" pitchFamily="34" charset="0"/>
                      </a:endParaRPr>
                    </a:p>
                  </a:txBody>
                  <a:tcPr marL="9525" marR="9525" marT="9525" marB="0" anchor="ctr">
                    <a:solidFill>
                      <a:schemeClr val="accent3">
                        <a:lumMod val="20000"/>
                        <a:lumOff val="80000"/>
                      </a:schemeClr>
                    </a:solidFill>
                  </a:tcPr>
                </a:tc>
                <a:tc>
                  <a:txBody>
                    <a:bodyPr/>
                    <a:lstStyle/>
                    <a:p>
                      <a:pPr algn="ctr" rtl="0" fontAlgn="ctr"/>
                      <a:r>
                        <a:rPr lang="en-AU" sz="1600" b="1" u="none" strike="noStrike" dirty="0">
                          <a:solidFill>
                            <a:srgbClr val="006600"/>
                          </a:solidFill>
                          <a:effectLst/>
                        </a:rPr>
                        <a:t>1.37 billion</a:t>
                      </a:r>
                      <a:endParaRPr lang="en-AU" sz="1600" b="1" i="0" u="none" strike="noStrike" dirty="0">
                        <a:solidFill>
                          <a:srgbClr val="006600"/>
                        </a:solidFill>
                        <a:effectLst/>
                        <a:latin typeface="Arial" pitchFamily="34" charset="0"/>
                        <a:cs typeface="Arial" pitchFamily="34" charset="0"/>
                      </a:endParaRPr>
                    </a:p>
                  </a:txBody>
                  <a:tcPr marL="9525" marR="9525" marT="9525" marB="0" anchor="ctr">
                    <a:solidFill>
                      <a:schemeClr val="accent3">
                        <a:lumMod val="20000"/>
                        <a:lumOff val="80000"/>
                      </a:schemeClr>
                    </a:solidFill>
                  </a:tcPr>
                </a:tc>
                <a:extLst>
                  <a:ext uri="{0D108BD9-81ED-4DB2-BD59-A6C34878D82A}">
                    <a16:rowId xmlns:a16="http://schemas.microsoft.com/office/drawing/2014/main" val="10003"/>
                  </a:ext>
                </a:extLst>
              </a:tr>
              <a:tr h="512400">
                <a:tc>
                  <a:txBody>
                    <a:bodyPr/>
                    <a:lstStyle/>
                    <a:p>
                      <a:pPr algn="ctr" rtl="0" fontAlgn="ctr"/>
                      <a:r>
                        <a:rPr lang="en-AU" sz="1600" b="1" u="none" strike="noStrike" dirty="0">
                          <a:solidFill>
                            <a:srgbClr val="006600"/>
                          </a:solidFill>
                          <a:effectLst/>
                        </a:rPr>
                        <a:t>Options</a:t>
                      </a:r>
                      <a:endParaRPr lang="en-AU" sz="1600" b="1" i="0" u="none" strike="noStrike" dirty="0">
                        <a:solidFill>
                          <a:srgbClr val="006600"/>
                        </a:solidFill>
                        <a:effectLst/>
                        <a:latin typeface="Arial" pitchFamily="34" charset="0"/>
                        <a:cs typeface="Arial" pitchFamily="34" charset="0"/>
                      </a:endParaRPr>
                    </a:p>
                  </a:txBody>
                  <a:tcPr marL="9525" marR="9525" marT="9525" marB="0" anchor="ctr">
                    <a:solidFill>
                      <a:schemeClr val="accent3">
                        <a:lumMod val="20000"/>
                        <a:lumOff val="80000"/>
                      </a:schemeClr>
                    </a:solidFill>
                  </a:tcPr>
                </a:tc>
                <a:tc>
                  <a:txBody>
                    <a:bodyPr/>
                    <a:lstStyle/>
                    <a:p>
                      <a:pPr algn="ctr" rtl="0" fontAlgn="ctr"/>
                      <a:r>
                        <a:rPr lang="en-AU" sz="1600" b="1" u="none" strike="noStrike" dirty="0">
                          <a:solidFill>
                            <a:srgbClr val="006600"/>
                          </a:solidFill>
                          <a:effectLst/>
                        </a:rPr>
                        <a:t>Nil</a:t>
                      </a:r>
                      <a:endParaRPr lang="en-AU" sz="1600" b="1" i="0" u="none" strike="noStrike" dirty="0">
                        <a:solidFill>
                          <a:srgbClr val="006600"/>
                        </a:solidFill>
                        <a:effectLst/>
                        <a:latin typeface="Arial" pitchFamily="34" charset="0"/>
                        <a:cs typeface="Arial" pitchFamily="34" charset="0"/>
                      </a:endParaRPr>
                    </a:p>
                  </a:txBody>
                  <a:tcPr marL="9525" marR="9525" marT="9525" marB="0" anchor="ctr">
                    <a:solidFill>
                      <a:schemeClr val="accent3">
                        <a:lumMod val="20000"/>
                        <a:lumOff val="80000"/>
                      </a:schemeClr>
                    </a:solidFill>
                  </a:tcPr>
                </a:tc>
                <a:extLst>
                  <a:ext uri="{0D108BD9-81ED-4DB2-BD59-A6C34878D82A}">
                    <a16:rowId xmlns:a16="http://schemas.microsoft.com/office/drawing/2014/main" val="10004"/>
                  </a:ext>
                </a:extLst>
              </a:tr>
              <a:tr h="471779">
                <a:tc>
                  <a:txBody>
                    <a:bodyPr/>
                    <a:lstStyle/>
                    <a:p>
                      <a:pPr algn="ctr" rtl="0" fontAlgn="ctr"/>
                      <a:r>
                        <a:rPr lang="en-AU" sz="1600" b="1" u="none" strike="noStrike" dirty="0">
                          <a:solidFill>
                            <a:srgbClr val="006600"/>
                          </a:solidFill>
                          <a:effectLst/>
                        </a:rPr>
                        <a:t>ASX Closing Price </a:t>
                      </a:r>
                      <a:endParaRPr lang="en-AU" sz="1600" b="1" i="0" u="none" strike="noStrike" dirty="0">
                        <a:solidFill>
                          <a:srgbClr val="006600"/>
                        </a:solidFill>
                        <a:effectLst/>
                        <a:latin typeface="Arial" pitchFamily="34" charset="0"/>
                        <a:cs typeface="Arial" pitchFamily="34" charset="0"/>
                      </a:endParaRPr>
                    </a:p>
                  </a:txBody>
                  <a:tcPr marL="9525" marR="9525" marT="9525" marB="0" anchor="ctr">
                    <a:solidFill>
                      <a:schemeClr val="accent3">
                        <a:lumMod val="20000"/>
                        <a:lumOff val="80000"/>
                      </a:schemeClr>
                    </a:solidFill>
                  </a:tcPr>
                </a:tc>
                <a:tc>
                  <a:txBody>
                    <a:bodyPr/>
                    <a:lstStyle/>
                    <a:p>
                      <a:pPr algn="ctr" rtl="0" fontAlgn="ctr"/>
                      <a:r>
                        <a:rPr lang="en-AU" sz="1600" b="1" u="none" strike="noStrike" dirty="0">
                          <a:solidFill>
                            <a:srgbClr val="006600"/>
                          </a:solidFill>
                          <a:effectLst/>
                        </a:rPr>
                        <a:t>$0.010</a:t>
                      </a:r>
                      <a:endParaRPr lang="en-AU" sz="1600" b="1" i="0" u="none" strike="noStrike" dirty="0">
                        <a:solidFill>
                          <a:srgbClr val="006600"/>
                        </a:solidFill>
                        <a:effectLst/>
                        <a:latin typeface="Arial" pitchFamily="34" charset="0"/>
                        <a:cs typeface="Arial" pitchFamily="34" charset="0"/>
                      </a:endParaRPr>
                    </a:p>
                  </a:txBody>
                  <a:tcPr marL="9525" marR="9525" marT="9525" marB="0" anchor="ctr">
                    <a:solidFill>
                      <a:schemeClr val="accent3">
                        <a:lumMod val="20000"/>
                        <a:lumOff val="80000"/>
                      </a:schemeClr>
                    </a:solidFill>
                  </a:tcPr>
                </a:tc>
                <a:extLst>
                  <a:ext uri="{0D108BD9-81ED-4DB2-BD59-A6C34878D82A}">
                    <a16:rowId xmlns:a16="http://schemas.microsoft.com/office/drawing/2014/main" val="10005"/>
                  </a:ext>
                </a:extLst>
              </a:tr>
              <a:tr h="598466">
                <a:tc>
                  <a:txBody>
                    <a:bodyPr/>
                    <a:lstStyle/>
                    <a:p>
                      <a:pPr algn="ctr" rtl="0" fontAlgn="ctr"/>
                      <a:r>
                        <a:rPr lang="en-AU" sz="1600" b="1" u="none" strike="noStrike" dirty="0">
                          <a:solidFill>
                            <a:srgbClr val="006600"/>
                          </a:solidFill>
                          <a:effectLst/>
                        </a:rPr>
                        <a:t>Market Capitalisation</a:t>
                      </a:r>
                      <a:endParaRPr lang="en-AU" sz="1600" b="1" i="0" u="none" strike="noStrike" dirty="0">
                        <a:solidFill>
                          <a:srgbClr val="006600"/>
                        </a:solidFill>
                        <a:effectLst/>
                        <a:latin typeface="Arial" pitchFamily="34" charset="0"/>
                        <a:cs typeface="Arial" pitchFamily="34" charset="0"/>
                      </a:endParaRPr>
                    </a:p>
                  </a:txBody>
                  <a:tcPr marL="9525" marR="9525" marT="9525" marB="0" anchor="ctr">
                    <a:solidFill>
                      <a:schemeClr val="accent3">
                        <a:lumMod val="20000"/>
                        <a:lumOff val="80000"/>
                      </a:schemeClr>
                    </a:solidFill>
                  </a:tcPr>
                </a:tc>
                <a:tc>
                  <a:txBody>
                    <a:bodyPr/>
                    <a:lstStyle/>
                    <a:p>
                      <a:pPr algn="ctr" rtl="0" fontAlgn="ctr"/>
                      <a:r>
                        <a:rPr lang="en-AU" sz="1600" b="1" u="none" strike="noStrike" dirty="0">
                          <a:solidFill>
                            <a:srgbClr val="006600"/>
                          </a:solidFill>
                          <a:effectLst/>
                        </a:rPr>
                        <a:t>$13.7 million</a:t>
                      </a:r>
                      <a:endParaRPr lang="en-AU" sz="1600" b="1" i="0" u="none" strike="noStrike" dirty="0">
                        <a:solidFill>
                          <a:srgbClr val="006600"/>
                        </a:solidFill>
                        <a:effectLst/>
                        <a:latin typeface="Arial" pitchFamily="34" charset="0"/>
                        <a:cs typeface="Arial" pitchFamily="34" charset="0"/>
                      </a:endParaRPr>
                    </a:p>
                  </a:txBody>
                  <a:tcPr marL="9525" marR="9525" marT="9525" marB="0" anchor="ctr">
                    <a:solidFill>
                      <a:schemeClr val="accent3">
                        <a:lumMod val="20000"/>
                        <a:lumOff val="80000"/>
                      </a:schemeClr>
                    </a:solidFill>
                  </a:tcPr>
                </a:tc>
                <a:extLst>
                  <a:ext uri="{0D108BD9-81ED-4DB2-BD59-A6C34878D82A}">
                    <a16:rowId xmlns:a16="http://schemas.microsoft.com/office/drawing/2014/main" val="10006"/>
                  </a:ext>
                </a:extLst>
              </a:tr>
              <a:tr h="760240">
                <a:tc>
                  <a:txBody>
                    <a:bodyPr/>
                    <a:lstStyle/>
                    <a:p>
                      <a:pPr algn="ctr" rtl="0" fontAlgn="ctr"/>
                      <a:r>
                        <a:rPr lang="en-AU" sz="1600" b="1" u="none" strike="noStrike" dirty="0">
                          <a:solidFill>
                            <a:srgbClr val="006600"/>
                          </a:solidFill>
                          <a:effectLst/>
                        </a:rPr>
                        <a:t>Net Assets</a:t>
                      </a:r>
                      <a:endParaRPr lang="en-AU" sz="1600" b="1" i="0" u="none" strike="noStrike" dirty="0">
                        <a:solidFill>
                          <a:srgbClr val="006600"/>
                        </a:solidFill>
                        <a:effectLst/>
                        <a:latin typeface="Arial" pitchFamily="34" charset="0"/>
                        <a:cs typeface="Arial" pitchFamily="34" charset="0"/>
                      </a:endParaRPr>
                    </a:p>
                  </a:txBody>
                  <a:tcPr marL="9525" marR="9525" marT="9525" marB="0" anchor="ctr">
                    <a:solidFill>
                      <a:schemeClr val="accent3">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AU" sz="1600" b="1" u="none" strike="noStrike" dirty="0">
                          <a:solidFill>
                            <a:srgbClr val="006600"/>
                          </a:solidFill>
                          <a:effectLst/>
                        </a:rPr>
                        <a:t>$8.45million</a:t>
                      </a:r>
                    </a:p>
                    <a:p>
                      <a:pPr algn="ctr" rtl="0" fontAlgn="ctr"/>
                      <a:endParaRPr lang="en-AU" sz="1600" b="1" i="0" u="none" strike="noStrike" dirty="0">
                        <a:solidFill>
                          <a:srgbClr val="006600"/>
                        </a:solidFill>
                        <a:effectLst/>
                        <a:latin typeface="Arial" pitchFamily="34" charset="0"/>
                        <a:cs typeface="Arial" pitchFamily="34" charset="0"/>
                      </a:endParaRPr>
                    </a:p>
                  </a:txBody>
                  <a:tcPr marL="9525" marR="9525" marT="9525" marB="0" anchor="ctr">
                    <a:solidFill>
                      <a:schemeClr val="accent3">
                        <a:lumMod val="20000"/>
                        <a:lumOff val="80000"/>
                      </a:schemeClr>
                    </a:solidFill>
                  </a:tcPr>
                </a:tc>
                <a:extLst>
                  <a:ext uri="{0D108BD9-81ED-4DB2-BD59-A6C34878D82A}">
                    <a16:rowId xmlns:a16="http://schemas.microsoft.com/office/drawing/2014/main" val="10007"/>
                  </a:ext>
                </a:extLst>
              </a:tr>
            </a:tbl>
          </a:graphicData>
        </a:graphic>
      </p:graphicFrame>
      <p:pic>
        <p:nvPicPr>
          <p:cNvPr id="5" name="Picture 4">
            <a:extLst>
              <a:ext uri="{FF2B5EF4-FFF2-40B4-BE49-F238E27FC236}">
                <a16:creationId xmlns:a16="http://schemas.microsoft.com/office/drawing/2014/main" id="{B9520108-9851-430A-BD38-F767D797F0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24206" y="26304"/>
            <a:ext cx="587746" cy="522376"/>
          </a:xfrm>
          <a:prstGeom prst="rect">
            <a:avLst/>
          </a:prstGeom>
        </p:spPr>
      </p:pic>
    </p:spTree>
    <p:extLst>
      <p:ext uri="{BB962C8B-B14F-4D97-AF65-F5344CB8AC3E}">
        <p14:creationId xmlns:p14="http://schemas.microsoft.com/office/powerpoint/2010/main" val="220217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A597B345-D305-476C-91B4-1DCCE43AF6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7" y="581833"/>
            <a:ext cx="7236296" cy="5439455"/>
          </a:xfrm>
          <a:prstGeom prst="rect">
            <a:avLst/>
          </a:prstGeom>
        </p:spPr>
      </p:pic>
      <p:sp>
        <p:nvSpPr>
          <p:cNvPr id="2" name="Title 1">
            <a:extLst>
              <a:ext uri="{FF2B5EF4-FFF2-40B4-BE49-F238E27FC236}">
                <a16:creationId xmlns:a16="http://schemas.microsoft.com/office/drawing/2014/main" id="{6CC00737-6F0A-4FDC-B012-9EACB27A4441}"/>
              </a:ext>
            </a:extLst>
          </p:cNvPr>
          <p:cNvSpPr>
            <a:spLocks noGrp="1"/>
          </p:cNvSpPr>
          <p:nvPr>
            <p:ph type="title"/>
          </p:nvPr>
        </p:nvSpPr>
        <p:spPr/>
        <p:txBody>
          <a:bodyPr/>
          <a:lstStyle/>
          <a:p>
            <a:r>
              <a:rPr lang="en-AU" dirty="0"/>
              <a:t>Cerberus – Carnarvon Basin WA.</a:t>
            </a:r>
          </a:p>
        </p:txBody>
      </p:sp>
      <p:pic>
        <p:nvPicPr>
          <p:cNvPr id="7" name="Picture 6">
            <a:extLst>
              <a:ext uri="{FF2B5EF4-FFF2-40B4-BE49-F238E27FC236}">
                <a16:creationId xmlns:a16="http://schemas.microsoft.com/office/drawing/2014/main" id="{058B213D-51AA-48FE-9401-7A2EE09ABB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24206" y="26304"/>
            <a:ext cx="587746" cy="522376"/>
          </a:xfrm>
          <a:prstGeom prst="rect">
            <a:avLst/>
          </a:prstGeom>
        </p:spPr>
      </p:pic>
      <p:sp>
        <p:nvSpPr>
          <p:cNvPr id="6" name="TextBox 5">
            <a:extLst>
              <a:ext uri="{FF2B5EF4-FFF2-40B4-BE49-F238E27FC236}">
                <a16:creationId xmlns:a16="http://schemas.microsoft.com/office/drawing/2014/main" id="{87665C97-11C4-4B9A-BD7B-C52A5BF6C21B}"/>
              </a:ext>
            </a:extLst>
          </p:cNvPr>
          <p:cNvSpPr txBox="1"/>
          <p:nvPr/>
        </p:nvSpPr>
        <p:spPr>
          <a:xfrm>
            <a:off x="755577" y="6021288"/>
            <a:ext cx="8136904" cy="646331"/>
          </a:xfrm>
          <a:prstGeom prst="rect">
            <a:avLst/>
          </a:prstGeom>
          <a:noFill/>
        </p:spPr>
        <p:txBody>
          <a:bodyPr wrap="square" rtlCol="0">
            <a:spAutoFit/>
          </a:bodyPr>
          <a:lstStyle/>
          <a:p>
            <a:pPr marL="285750" indent="-285750">
              <a:buFont typeface="Arial" panose="020B0604020202020204" pitchFamily="34" charset="0"/>
              <a:buChar char="•"/>
            </a:pPr>
            <a:r>
              <a:rPr lang="en-AU" dirty="0">
                <a:solidFill>
                  <a:srgbClr val="006600"/>
                </a:solidFill>
              </a:rPr>
              <a:t>Bounty initially targeting ~283 </a:t>
            </a:r>
            <a:r>
              <a:rPr lang="en-AU" dirty="0" err="1">
                <a:solidFill>
                  <a:srgbClr val="006600"/>
                </a:solidFill>
              </a:rPr>
              <a:t>MMboip</a:t>
            </a:r>
            <a:r>
              <a:rPr lang="en-AU" dirty="0">
                <a:solidFill>
                  <a:srgbClr val="006600"/>
                </a:solidFill>
              </a:rPr>
              <a:t> (141 recoverable) in Stork, </a:t>
            </a:r>
            <a:r>
              <a:rPr lang="en-AU" dirty="0" err="1">
                <a:solidFill>
                  <a:srgbClr val="006600"/>
                </a:solidFill>
              </a:rPr>
              <a:t>Honeybadger</a:t>
            </a:r>
            <a:r>
              <a:rPr lang="en-AU" dirty="0">
                <a:solidFill>
                  <a:srgbClr val="006600"/>
                </a:solidFill>
              </a:rPr>
              <a:t> and Gallant prospects, immediately up dip from proven oil fields</a:t>
            </a:r>
          </a:p>
        </p:txBody>
      </p:sp>
    </p:spTree>
    <p:extLst>
      <p:ext uri="{BB962C8B-B14F-4D97-AF65-F5344CB8AC3E}">
        <p14:creationId xmlns:p14="http://schemas.microsoft.com/office/powerpoint/2010/main" val="1103597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FBFA6BD-6AA0-4DEA-9FB2-CD280C8EDFC3}"/>
              </a:ext>
            </a:extLst>
          </p:cNvPr>
          <p:cNvPicPr>
            <a:picLocks noChangeAspect="1"/>
          </p:cNvPicPr>
          <p:nvPr/>
        </p:nvPicPr>
        <p:blipFill>
          <a:blip r:embed="rId2">
            <a:alphaModFix/>
          </a:blip>
          <a:stretch>
            <a:fillRect/>
          </a:stretch>
        </p:blipFill>
        <p:spPr>
          <a:xfrm>
            <a:off x="0" y="509934"/>
            <a:ext cx="9144000" cy="6343400"/>
          </a:xfrm>
          <a:prstGeom prst="rect">
            <a:avLst/>
          </a:prstGeom>
          <a:solidFill>
            <a:srgbClr val="84A53E"/>
          </a:solidFill>
        </p:spPr>
      </p:pic>
      <p:sp>
        <p:nvSpPr>
          <p:cNvPr id="8" name="Title 7">
            <a:extLst>
              <a:ext uri="{FF2B5EF4-FFF2-40B4-BE49-F238E27FC236}">
                <a16:creationId xmlns:a16="http://schemas.microsoft.com/office/drawing/2014/main" id="{1FD60A41-63CB-4222-B407-1C18AD28480C}"/>
              </a:ext>
            </a:extLst>
          </p:cNvPr>
          <p:cNvSpPr>
            <a:spLocks noGrp="1"/>
          </p:cNvSpPr>
          <p:nvPr>
            <p:ph type="title"/>
          </p:nvPr>
        </p:nvSpPr>
        <p:spPr/>
        <p:txBody>
          <a:bodyPr/>
          <a:lstStyle/>
          <a:p>
            <a:r>
              <a:rPr lang="en-AU" dirty="0"/>
              <a:t>Cerberus – New team new prospects</a:t>
            </a:r>
          </a:p>
        </p:txBody>
      </p:sp>
      <p:sp>
        <p:nvSpPr>
          <p:cNvPr id="11" name="TextBox 10">
            <a:extLst>
              <a:ext uri="{FF2B5EF4-FFF2-40B4-BE49-F238E27FC236}">
                <a16:creationId xmlns:a16="http://schemas.microsoft.com/office/drawing/2014/main" id="{C9015655-7F80-4618-BC41-AAEE7CE8AAFA}"/>
              </a:ext>
            </a:extLst>
          </p:cNvPr>
          <p:cNvSpPr txBox="1"/>
          <p:nvPr/>
        </p:nvSpPr>
        <p:spPr>
          <a:xfrm>
            <a:off x="-1799" y="5408056"/>
            <a:ext cx="9145799" cy="1477328"/>
          </a:xfrm>
          <a:prstGeom prst="rect">
            <a:avLst/>
          </a:prstGeom>
          <a:solidFill>
            <a:srgbClr val="84A53E"/>
          </a:solidFill>
        </p:spPr>
        <p:txBody>
          <a:bodyPr wrap="square" rtlCol="0">
            <a:spAutoFit/>
          </a:bodyPr>
          <a:lstStyle/>
          <a:p>
            <a:pPr marL="285750" indent="-285750">
              <a:buFont typeface="Arial" panose="020B0604020202020204" pitchFamily="34" charset="0"/>
              <a:buChar char="•"/>
            </a:pPr>
            <a:r>
              <a:rPr lang="en-AU" b="1" dirty="0">
                <a:solidFill>
                  <a:srgbClr val="006600"/>
                </a:solidFill>
              </a:rPr>
              <a:t>3,750 km</a:t>
            </a:r>
            <a:r>
              <a:rPr lang="en-AU" b="1" baseline="30000" dirty="0">
                <a:solidFill>
                  <a:srgbClr val="006600"/>
                </a:solidFill>
              </a:rPr>
              <a:t>2</a:t>
            </a:r>
            <a:r>
              <a:rPr lang="en-AU" b="1" dirty="0">
                <a:solidFill>
                  <a:srgbClr val="006600"/>
                </a:solidFill>
              </a:rPr>
              <a:t> titles, close to infrastructure, 500 </a:t>
            </a:r>
            <a:r>
              <a:rPr lang="en-AU" b="1" dirty="0" err="1">
                <a:solidFill>
                  <a:srgbClr val="006600"/>
                </a:solidFill>
              </a:rPr>
              <a:t>MMbo</a:t>
            </a:r>
            <a:r>
              <a:rPr lang="en-AU" b="1" dirty="0">
                <a:solidFill>
                  <a:srgbClr val="006600"/>
                </a:solidFill>
              </a:rPr>
              <a:t> (248 recoverable) of prospective targets.</a:t>
            </a:r>
          </a:p>
          <a:p>
            <a:pPr marL="285750" indent="-285750">
              <a:buFont typeface="Arial" panose="020B0604020202020204" pitchFamily="34" charset="0"/>
              <a:buChar char="•"/>
            </a:pPr>
            <a:r>
              <a:rPr lang="en-AU" b="1" dirty="0">
                <a:solidFill>
                  <a:srgbClr val="006600"/>
                </a:solidFill>
              </a:rPr>
              <a:t>Bounty earning 25% by contributing $6 million towards 3 wells</a:t>
            </a:r>
          </a:p>
          <a:p>
            <a:pPr marL="285750" indent="-285750">
              <a:buFont typeface="Arial" panose="020B0604020202020204" pitchFamily="34" charset="0"/>
              <a:buChar char="•"/>
            </a:pPr>
            <a:r>
              <a:rPr lang="en-AU" b="1" dirty="0">
                <a:solidFill>
                  <a:srgbClr val="006600"/>
                </a:solidFill>
              </a:rPr>
              <a:t>Coastal Energy and Bounty will jointly operate the drilling programme</a:t>
            </a:r>
          </a:p>
          <a:p>
            <a:pPr marL="285750" indent="-285750">
              <a:buFont typeface="Arial" panose="020B0604020202020204" pitchFamily="34" charset="0"/>
              <a:buChar char="•"/>
            </a:pPr>
            <a:r>
              <a:rPr lang="en-AU" b="1" dirty="0">
                <a:solidFill>
                  <a:srgbClr val="006600"/>
                </a:solidFill>
              </a:rPr>
              <a:t>Prime Location, our partners have a proven record in oil finding in the Carnarvon Basin</a:t>
            </a:r>
          </a:p>
        </p:txBody>
      </p:sp>
      <p:sp>
        <p:nvSpPr>
          <p:cNvPr id="13" name="TextBox 12">
            <a:extLst>
              <a:ext uri="{FF2B5EF4-FFF2-40B4-BE49-F238E27FC236}">
                <a16:creationId xmlns:a16="http://schemas.microsoft.com/office/drawing/2014/main" id="{5FDBBFD7-DE64-4E6B-8F87-564B75272116}"/>
              </a:ext>
            </a:extLst>
          </p:cNvPr>
          <p:cNvSpPr txBox="1"/>
          <p:nvPr/>
        </p:nvSpPr>
        <p:spPr>
          <a:xfrm>
            <a:off x="4080" y="1412776"/>
            <a:ext cx="1440010" cy="369332"/>
          </a:xfrm>
          <a:prstGeom prst="rect">
            <a:avLst/>
          </a:prstGeom>
          <a:solidFill>
            <a:srgbClr val="84A53E"/>
          </a:solidFill>
        </p:spPr>
        <p:txBody>
          <a:bodyPr wrap="none" rtlCol="0">
            <a:spAutoFit/>
          </a:bodyPr>
          <a:lstStyle/>
          <a:p>
            <a:r>
              <a:rPr lang="en-AU" b="1" dirty="0">
                <a:solidFill>
                  <a:srgbClr val="006600"/>
                </a:solidFill>
              </a:rPr>
              <a:t>Ted Jacobson</a:t>
            </a:r>
          </a:p>
        </p:txBody>
      </p:sp>
      <p:sp>
        <p:nvSpPr>
          <p:cNvPr id="14" name="TextBox 13">
            <a:extLst>
              <a:ext uri="{FF2B5EF4-FFF2-40B4-BE49-F238E27FC236}">
                <a16:creationId xmlns:a16="http://schemas.microsoft.com/office/drawing/2014/main" id="{A274FE68-AC9B-4B54-B787-74E6DABCFB0A}"/>
              </a:ext>
            </a:extLst>
          </p:cNvPr>
          <p:cNvSpPr txBox="1"/>
          <p:nvPr/>
        </p:nvSpPr>
        <p:spPr>
          <a:xfrm>
            <a:off x="7596336" y="1988840"/>
            <a:ext cx="1549463" cy="369332"/>
          </a:xfrm>
          <a:prstGeom prst="rect">
            <a:avLst/>
          </a:prstGeom>
          <a:solidFill>
            <a:srgbClr val="84A53E"/>
          </a:solidFill>
        </p:spPr>
        <p:txBody>
          <a:bodyPr wrap="none" rtlCol="0">
            <a:spAutoFit/>
          </a:bodyPr>
          <a:lstStyle/>
          <a:p>
            <a:r>
              <a:rPr lang="en-AU" b="1" dirty="0">
                <a:solidFill>
                  <a:srgbClr val="006600"/>
                </a:solidFill>
              </a:rPr>
              <a:t>Kane Marshall</a:t>
            </a:r>
          </a:p>
        </p:txBody>
      </p:sp>
    </p:spTree>
    <p:extLst>
      <p:ext uri="{BB962C8B-B14F-4D97-AF65-F5344CB8AC3E}">
        <p14:creationId xmlns:p14="http://schemas.microsoft.com/office/powerpoint/2010/main" val="2924542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98901-3534-4112-B74D-CB7697A9E2C7}"/>
              </a:ext>
            </a:extLst>
          </p:cNvPr>
          <p:cNvSpPr>
            <a:spLocks noGrp="1"/>
          </p:cNvSpPr>
          <p:nvPr>
            <p:ph type="title"/>
          </p:nvPr>
        </p:nvSpPr>
        <p:spPr/>
        <p:txBody>
          <a:bodyPr/>
          <a:lstStyle/>
          <a:p>
            <a:r>
              <a:rPr lang="en-AU" dirty="0"/>
              <a:t>Stork Prospect targeting 94 MMbo in place</a:t>
            </a:r>
          </a:p>
        </p:txBody>
      </p:sp>
      <p:sp>
        <p:nvSpPr>
          <p:cNvPr id="6" name="TextBox 5">
            <a:extLst>
              <a:ext uri="{FF2B5EF4-FFF2-40B4-BE49-F238E27FC236}">
                <a16:creationId xmlns:a16="http://schemas.microsoft.com/office/drawing/2014/main" id="{2F48CEA5-BDE2-45AB-8F3F-DC23B484E697}"/>
              </a:ext>
            </a:extLst>
          </p:cNvPr>
          <p:cNvSpPr txBox="1"/>
          <p:nvPr/>
        </p:nvSpPr>
        <p:spPr>
          <a:xfrm>
            <a:off x="501664" y="5301208"/>
            <a:ext cx="8316415" cy="1200329"/>
          </a:xfrm>
          <a:prstGeom prst="rect">
            <a:avLst/>
          </a:prstGeom>
          <a:noFill/>
        </p:spPr>
        <p:txBody>
          <a:bodyPr wrap="square" rtlCol="0">
            <a:spAutoFit/>
          </a:bodyPr>
          <a:lstStyle/>
          <a:p>
            <a:pPr marL="285750" indent="-285750">
              <a:buFont typeface="Arial" panose="020B0604020202020204" pitchFamily="34" charset="0"/>
              <a:buChar char="•"/>
            </a:pPr>
            <a:r>
              <a:rPr lang="en-AU" dirty="0">
                <a:solidFill>
                  <a:srgbClr val="006600"/>
                </a:solidFill>
              </a:rPr>
              <a:t>Stork prospect is sealed by shales in downcutting canyons and lies immediately up dip from mature source rocks and rimmed by gas chimneys.</a:t>
            </a:r>
          </a:p>
          <a:p>
            <a:pPr marL="285750" indent="-285750">
              <a:buFont typeface="Arial" panose="020B0604020202020204" pitchFamily="34" charset="0"/>
              <a:buChar char="•"/>
            </a:pPr>
            <a:r>
              <a:rPr lang="en-AU" dirty="0">
                <a:solidFill>
                  <a:srgbClr val="006600"/>
                </a:solidFill>
              </a:rPr>
              <a:t>Parrot 61 </a:t>
            </a:r>
            <a:r>
              <a:rPr lang="en-AU" dirty="0" err="1">
                <a:solidFill>
                  <a:srgbClr val="006600"/>
                </a:solidFill>
              </a:rPr>
              <a:t>MMbo</a:t>
            </a:r>
            <a:r>
              <a:rPr lang="en-AU" dirty="0">
                <a:solidFill>
                  <a:srgbClr val="006600"/>
                </a:solidFill>
              </a:rPr>
              <a:t> (recoverable 27 </a:t>
            </a:r>
            <a:r>
              <a:rPr lang="en-AU" dirty="0" err="1">
                <a:solidFill>
                  <a:srgbClr val="006600"/>
                </a:solidFill>
              </a:rPr>
              <a:t>MMbo</a:t>
            </a:r>
            <a:r>
              <a:rPr lang="en-AU" dirty="0">
                <a:solidFill>
                  <a:srgbClr val="006600"/>
                </a:solidFill>
              </a:rPr>
              <a:t>) in place targets the same sequence in a fault bound structural trap </a:t>
            </a:r>
          </a:p>
        </p:txBody>
      </p:sp>
      <p:pic>
        <p:nvPicPr>
          <p:cNvPr id="7" name="Picture 6">
            <a:extLst>
              <a:ext uri="{FF2B5EF4-FFF2-40B4-BE49-F238E27FC236}">
                <a16:creationId xmlns:a16="http://schemas.microsoft.com/office/drawing/2014/main" id="{81BCB44B-DB5C-4B90-85A8-F2CB0D1498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24206" y="26304"/>
            <a:ext cx="587746" cy="522376"/>
          </a:xfrm>
          <a:prstGeom prst="rect">
            <a:avLst/>
          </a:prstGeom>
        </p:spPr>
      </p:pic>
      <p:pic>
        <p:nvPicPr>
          <p:cNvPr id="4" name="Picture 3" descr="Map&#10;&#10;Description automatically generated">
            <a:extLst>
              <a:ext uri="{FF2B5EF4-FFF2-40B4-BE49-F238E27FC236}">
                <a16:creationId xmlns:a16="http://schemas.microsoft.com/office/drawing/2014/main" id="{8FBB8C1A-B30E-4228-92B3-343C711934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868" y="561075"/>
            <a:ext cx="7475414" cy="4515465"/>
          </a:xfrm>
          <a:prstGeom prst="rect">
            <a:avLst/>
          </a:prstGeom>
        </p:spPr>
      </p:pic>
    </p:spTree>
    <p:extLst>
      <p:ext uri="{BB962C8B-B14F-4D97-AF65-F5344CB8AC3E}">
        <p14:creationId xmlns:p14="http://schemas.microsoft.com/office/powerpoint/2010/main" val="3031402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B0B26-4E66-48B8-94C0-0A8DF52E0771}"/>
              </a:ext>
            </a:extLst>
          </p:cNvPr>
          <p:cNvSpPr>
            <a:spLocks noGrp="1"/>
          </p:cNvSpPr>
          <p:nvPr>
            <p:ph type="title"/>
          </p:nvPr>
        </p:nvSpPr>
        <p:spPr/>
        <p:txBody>
          <a:bodyPr/>
          <a:lstStyle/>
          <a:p>
            <a:r>
              <a:rPr lang="en-AU" dirty="0"/>
              <a:t>Stork</a:t>
            </a:r>
          </a:p>
        </p:txBody>
      </p:sp>
      <p:pic>
        <p:nvPicPr>
          <p:cNvPr id="4" name="Picture 3" descr="Map&#10;&#10;Description automatically generated">
            <a:extLst>
              <a:ext uri="{FF2B5EF4-FFF2-40B4-BE49-F238E27FC236}">
                <a16:creationId xmlns:a16="http://schemas.microsoft.com/office/drawing/2014/main" id="{A511248B-C181-47C6-A116-B6679C700A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8680"/>
            <a:ext cx="5202485" cy="5184576"/>
          </a:xfrm>
          <a:prstGeom prst="rect">
            <a:avLst/>
          </a:prstGeom>
        </p:spPr>
      </p:pic>
      <p:sp>
        <p:nvSpPr>
          <p:cNvPr id="5" name="TextBox 4">
            <a:extLst>
              <a:ext uri="{FF2B5EF4-FFF2-40B4-BE49-F238E27FC236}">
                <a16:creationId xmlns:a16="http://schemas.microsoft.com/office/drawing/2014/main" id="{A9ECF897-A763-439D-B51E-283302CD895C}"/>
              </a:ext>
            </a:extLst>
          </p:cNvPr>
          <p:cNvSpPr txBox="1"/>
          <p:nvPr/>
        </p:nvSpPr>
        <p:spPr>
          <a:xfrm>
            <a:off x="5223376" y="730348"/>
            <a:ext cx="3816424" cy="2246769"/>
          </a:xfrm>
          <a:prstGeom prst="rect">
            <a:avLst/>
          </a:prstGeom>
          <a:noFill/>
        </p:spPr>
        <p:txBody>
          <a:bodyPr wrap="square" rtlCol="0">
            <a:spAutoFit/>
          </a:bodyPr>
          <a:lstStyle/>
          <a:p>
            <a:pPr marL="285750" indent="-285750">
              <a:buFont typeface="Arial" panose="020B0604020202020204" pitchFamily="34" charset="0"/>
              <a:buChar char="•"/>
            </a:pPr>
            <a:r>
              <a:rPr lang="en-AU" sz="1400" dirty="0">
                <a:solidFill>
                  <a:srgbClr val="006600"/>
                </a:solidFill>
              </a:rPr>
              <a:t>Deltaic sands in lower Triassic highlighted by amplitude extraction (warm colours), sealed down dip and up dip by cross-cutting shale channels (cold colours)</a:t>
            </a:r>
          </a:p>
          <a:p>
            <a:pPr marL="285750" indent="-285750">
              <a:buFont typeface="Arial" panose="020B0604020202020204" pitchFamily="34" charset="0"/>
              <a:buChar char="•"/>
            </a:pPr>
            <a:r>
              <a:rPr lang="en-AU" sz="1400" dirty="0">
                <a:solidFill>
                  <a:srgbClr val="006600"/>
                </a:solidFill>
              </a:rPr>
              <a:t>Three volumes identified:</a:t>
            </a:r>
          </a:p>
          <a:p>
            <a:pPr marL="742950" lvl="1" indent="-285750">
              <a:buFont typeface="Arial" panose="020B0604020202020204" pitchFamily="34" charset="0"/>
              <a:buChar char="•"/>
            </a:pPr>
            <a:r>
              <a:rPr lang="en-AU" sz="1400" dirty="0">
                <a:solidFill>
                  <a:srgbClr val="006600"/>
                </a:solidFill>
              </a:rPr>
              <a:t>Crestal 3.5 km</a:t>
            </a:r>
            <a:r>
              <a:rPr lang="en-AU" sz="1400" baseline="30000" dirty="0">
                <a:solidFill>
                  <a:srgbClr val="006600"/>
                </a:solidFill>
              </a:rPr>
              <a:t>2</a:t>
            </a:r>
            <a:r>
              <a:rPr lang="en-AU" sz="1400" dirty="0">
                <a:solidFill>
                  <a:srgbClr val="006600"/>
                </a:solidFill>
              </a:rPr>
              <a:t> low risk fault closure top seal by clay channel</a:t>
            </a:r>
          </a:p>
          <a:p>
            <a:pPr marL="742950" lvl="1" indent="-285750">
              <a:buFont typeface="Arial" panose="020B0604020202020204" pitchFamily="34" charset="0"/>
              <a:buChar char="•"/>
            </a:pPr>
            <a:r>
              <a:rPr lang="en-AU" sz="1400" dirty="0">
                <a:solidFill>
                  <a:srgbClr val="006600"/>
                </a:solidFill>
              </a:rPr>
              <a:t>Fault Block 21 km</a:t>
            </a:r>
            <a:r>
              <a:rPr lang="en-AU" sz="1400" baseline="30000" dirty="0">
                <a:solidFill>
                  <a:srgbClr val="006600"/>
                </a:solidFill>
              </a:rPr>
              <a:t>2</a:t>
            </a:r>
            <a:r>
              <a:rPr lang="en-AU" sz="1400" dirty="0">
                <a:solidFill>
                  <a:srgbClr val="006600"/>
                </a:solidFill>
              </a:rPr>
              <a:t> higher risk fault dependent closure</a:t>
            </a:r>
          </a:p>
          <a:p>
            <a:pPr marL="742950" lvl="1" indent="-285750">
              <a:buFont typeface="Arial" panose="020B0604020202020204" pitchFamily="34" charset="0"/>
              <a:buChar char="•"/>
            </a:pPr>
            <a:r>
              <a:rPr lang="en-AU" sz="1400" dirty="0">
                <a:solidFill>
                  <a:srgbClr val="006600"/>
                </a:solidFill>
              </a:rPr>
              <a:t>Full sand package 122 km</a:t>
            </a:r>
            <a:r>
              <a:rPr lang="en-AU" sz="1400" baseline="30000" dirty="0">
                <a:solidFill>
                  <a:srgbClr val="006600"/>
                </a:solidFill>
              </a:rPr>
              <a:t>2</a:t>
            </a:r>
            <a:r>
              <a:rPr lang="en-AU" sz="1400" dirty="0">
                <a:solidFill>
                  <a:srgbClr val="006600"/>
                </a:solidFill>
              </a:rPr>
              <a:t> </a:t>
            </a:r>
          </a:p>
        </p:txBody>
      </p:sp>
      <p:sp>
        <p:nvSpPr>
          <p:cNvPr id="8" name="TextBox 7">
            <a:extLst>
              <a:ext uri="{FF2B5EF4-FFF2-40B4-BE49-F238E27FC236}">
                <a16:creationId xmlns:a16="http://schemas.microsoft.com/office/drawing/2014/main" id="{2F8CE3AD-438B-4652-9696-2A03501F7D91}"/>
              </a:ext>
            </a:extLst>
          </p:cNvPr>
          <p:cNvSpPr txBox="1"/>
          <p:nvPr/>
        </p:nvSpPr>
        <p:spPr>
          <a:xfrm>
            <a:off x="1331640" y="5863139"/>
            <a:ext cx="4824536" cy="954107"/>
          </a:xfrm>
          <a:prstGeom prst="rect">
            <a:avLst/>
          </a:prstGeom>
          <a:noFill/>
        </p:spPr>
        <p:txBody>
          <a:bodyPr wrap="square" rtlCol="0">
            <a:spAutoFit/>
          </a:bodyPr>
          <a:lstStyle/>
          <a:p>
            <a:pPr marL="285750" indent="-285750">
              <a:buFont typeface="Arial" panose="020B0604020202020204" pitchFamily="34" charset="0"/>
              <a:buChar char="•"/>
            </a:pPr>
            <a:r>
              <a:rPr lang="en-AU" sz="1400" dirty="0">
                <a:solidFill>
                  <a:srgbClr val="006600"/>
                </a:solidFill>
              </a:rPr>
              <a:t>Gas Chimney over 10 km long showing migration up fault charging reservoir.</a:t>
            </a:r>
          </a:p>
          <a:p>
            <a:pPr marL="285750" indent="-285750">
              <a:buFont typeface="Arial" panose="020B0604020202020204" pitchFamily="34" charset="0"/>
              <a:buChar char="•"/>
            </a:pPr>
            <a:r>
              <a:rPr lang="en-AU" sz="1400" dirty="0">
                <a:solidFill>
                  <a:srgbClr val="006600"/>
                </a:solidFill>
              </a:rPr>
              <a:t>Positive evidence of charge in full sand package up dip</a:t>
            </a:r>
          </a:p>
          <a:p>
            <a:pPr marL="285750" indent="-285750">
              <a:buFont typeface="Arial" panose="020B0604020202020204" pitchFamily="34" charset="0"/>
              <a:buChar char="•"/>
            </a:pPr>
            <a:endParaRPr lang="en-AU" sz="1400" dirty="0">
              <a:solidFill>
                <a:srgbClr val="006600"/>
              </a:solidFill>
            </a:endParaRPr>
          </a:p>
        </p:txBody>
      </p:sp>
      <p:pic>
        <p:nvPicPr>
          <p:cNvPr id="10" name="Picture 9" descr="Diagram&#10;&#10;Description automatically generated with medium confidence">
            <a:extLst>
              <a:ext uri="{FF2B5EF4-FFF2-40B4-BE49-F238E27FC236}">
                <a16:creationId xmlns:a16="http://schemas.microsoft.com/office/drawing/2014/main" id="{BE831665-181E-45AA-93D4-3DA701EE5D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8296" y="3051655"/>
            <a:ext cx="2386584" cy="3651504"/>
          </a:xfrm>
          <a:prstGeom prst="rect">
            <a:avLst/>
          </a:prstGeom>
        </p:spPr>
      </p:pic>
      <p:pic>
        <p:nvPicPr>
          <p:cNvPr id="7" name="Picture 6">
            <a:extLst>
              <a:ext uri="{FF2B5EF4-FFF2-40B4-BE49-F238E27FC236}">
                <a16:creationId xmlns:a16="http://schemas.microsoft.com/office/drawing/2014/main" id="{D7072B15-99CA-49A4-B50B-1120DA5831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4206" y="26304"/>
            <a:ext cx="587746" cy="522376"/>
          </a:xfrm>
          <a:prstGeom prst="rect">
            <a:avLst/>
          </a:prstGeom>
        </p:spPr>
      </p:pic>
    </p:spTree>
    <p:extLst>
      <p:ext uri="{BB962C8B-B14F-4D97-AF65-F5344CB8AC3E}">
        <p14:creationId xmlns:p14="http://schemas.microsoft.com/office/powerpoint/2010/main" val="2607131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7D82F-5C61-416F-8E9E-FECBD03D9419}"/>
              </a:ext>
            </a:extLst>
          </p:cNvPr>
          <p:cNvSpPr>
            <a:spLocks noGrp="1"/>
          </p:cNvSpPr>
          <p:nvPr>
            <p:ph type="title"/>
          </p:nvPr>
        </p:nvSpPr>
        <p:spPr/>
        <p:txBody>
          <a:bodyPr/>
          <a:lstStyle/>
          <a:p>
            <a:r>
              <a:rPr lang="en-AU" dirty="0"/>
              <a:t>Honey Badger – Triassic Locker Shale</a:t>
            </a:r>
          </a:p>
        </p:txBody>
      </p:sp>
      <p:pic>
        <p:nvPicPr>
          <p:cNvPr id="10" name="Picture 9" descr="Map&#10;&#10;Description automatically generated">
            <a:extLst>
              <a:ext uri="{FF2B5EF4-FFF2-40B4-BE49-F238E27FC236}">
                <a16:creationId xmlns:a16="http://schemas.microsoft.com/office/drawing/2014/main" id="{60A646D5-228D-47DB-A51F-1F9EB7B797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3416" y="4078100"/>
            <a:ext cx="3775860" cy="2191698"/>
          </a:xfrm>
          <a:prstGeom prst="rect">
            <a:avLst/>
          </a:prstGeom>
        </p:spPr>
      </p:pic>
      <p:sp>
        <p:nvSpPr>
          <p:cNvPr id="13" name="TextBox 12">
            <a:extLst>
              <a:ext uri="{FF2B5EF4-FFF2-40B4-BE49-F238E27FC236}">
                <a16:creationId xmlns:a16="http://schemas.microsoft.com/office/drawing/2014/main" id="{3C686EB5-9EEB-4BF8-929C-3158FD7262BC}"/>
              </a:ext>
            </a:extLst>
          </p:cNvPr>
          <p:cNvSpPr txBox="1"/>
          <p:nvPr/>
        </p:nvSpPr>
        <p:spPr>
          <a:xfrm>
            <a:off x="106692" y="775463"/>
            <a:ext cx="4465308" cy="954107"/>
          </a:xfrm>
          <a:prstGeom prst="rect">
            <a:avLst/>
          </a:prstGeom>
          <a:noFill/>
        </p:spPr>
        <p:txBody>
          <a:bodyPr wrap="square" rtlCol="0">
            <a:spAutoFit/>
          </a:bodyPr>
          <a:lstStyle/>
          <a:p>
            <a:pPr marL="285750" indent="-285750">
              <a:buFont typeface="Arial" panose="020B0604020202020204" pitchFamily="34" charset="0"/>
              <a:buChar char="•"/>
            </a:pPr>
            <a:r>
              <a:rPr lang="en-AU" sz="1400" dirty="0" err="1">
                <a:solidFill>
                  <a:srgbClr val="006600"/>
                </a:solidFill>
              </a:rPr>
              <a:t>Honeybadger</a:t>
            </a:r>
            <a:r>
              <a:rPr lang="en-AU" sz="1400" dirty="0">
                <a:solidFill>
                  <a:srgbClr val="006600"/>
                </a:solidFill>
              </a:rPr>
              <a:t> Sandy Channel 43 km</a:t>
            </a:r>
            <a:r>
              <a:rPr lang="en-AU" sz="1400" baseline="30000" dirty="0">
                <a:solidFill>
                  <a:srgbClr val="006600"/>
                </a:solidFill>
              </a:rPr>
              <a:t>2</a:t>
            </a:r>
            <a:r>
              <a:rPr lang="en-AU" sz="1400" dirty="0">
                <a:solidFill>
                  <a:srgbClr val="006600"/>
                </a:solidFill>
              </a:rPr>
              <a:t> </a:t>
            </a:r>
          </a:p>
          <a:p>
            <a:pPr marL="285750" indent="-285750">
              <a:buFont typeface="Arial" panose="020B0604020202020204" pitchFamily="34" charset="0"/>
              <a:buChar char="•"/>
            </a:pPr>
            <a:r>
              <a:rPr lang="en-AU" sz="1400" dirty="0">
                <a:solidFill>
                  <a:srgbClr val="006600"/>
                </a:solidFill>
              </a:rPr>
              <a:t>Well sealed on all sides by clay canyon fill</a:t>
            </a:r>
          </a:p>
          <a:p>
            <a:pPr marL="285750" indent="-285750">
              <a:buFont typeface="Arial" panose="020B0604020202020204" pitchFamily="34" charset="0"/>
              <a:buChar char="•"/>
            </a:pPr>
            <a:r>
              <a:rPr lang="en-AU" sz="1400" dirty="0">
                <a:solidFill>
                  <a:srgbClr val="006600"/>
                </a:solidFill>
              </a:rPr>
              <a:t>Direct migration pathway from mature source rock in west up fault to fill entire volume</a:t>
            </a:r>
          </a:p>
        </p:txBody>
      </p:sp>
      <p:sp>
        <p:nvSpPr>
          <p:cNvPr id="3" name="TextBox 2">
            <a:extLst>
              <a:ext uri="{FF2B5EF4-FFF2-40B4-BE49-F238E27FC236}">
                <a16:creationId xmlns:a16="http://schemas.microsoft.com/office/drawing/2014/main" id="{E358F828-1255-4CF9-8387-223B9C997073}"/>
              </a:ext>
            </a:extLst>
          </p:cNvPr>
          <p:cNvSpPr txBox="1"/>
          <p:nvPr/>
        </p:nvSpPr>
        <p:spPr>
          <a:xfrm>
            <a:off x="292203" y="5373216"/>
            <a:ext cx="4135782" cy="738664"/>
          </a:xfrm>
          <a:prstGeom prst="rect">
            <a:avLst/>
          </a:prstGeom>
          <a:noFill/>
        </p:spPr>
        <p:txBody>
          <a:bodyPr wrap="square" rtlCol="0">
            <a:spAutoFit/>
          </a:bodyPr>
          <a:lstStyle/>
          <a:p>
            <a:r>
              <a:rPr lang="en-AU" sz="1400" dirty="0">
                <a:solidFill>
                  <a:srgbClr val="006600"/>
                </a:solidFill>
              </a:rPr>
              <a:t>High amplitudes (warm colours) mark possible sand fill, cold colours mark low amplitude shale, completely sealing the prospect up dip</a:t>
            </a:r>
          </a:p>
        </p:txBody>
      </p:sp>
      <p:sp>
        <p:nvSpPr>
          <p:cNvPr id="4" name="TextBox 3">
            <a:extLst>
              <a:ext uri="{FF2B5EF4-FFF2-40B4-BE49-F238E27FC236}">
                <a16:creationId xmlns:a16="http://schemas.microsoft.com/office/drawing/2014/main" id="{97E2AC83-E5C7-404B-B951-CDD57238360C}"/>
              </a:ext>
            </a:extLst>
          </p:cNvPr>
          <p:cNvSpPr txBox="1"/>
          <p:nvPr/>
        </p:nvSpPr>
        <p:spPr>
          <a:xfrm>
            <a:off x="5091139" y="2996952"/>
            <a:ext cx="3639204" cy="954107"/>
          </a:xfrm>
          <a:prstGeom prst="rect">
            <a:avLst/>
          </a:prstGeom>
          <a:noFill/>
        </p:spPr>
        <p:txBody>
          <a:bodyPr wrap="square" rtlCol="0">
            <a:spAutoFit/>
          </a:bodyPr>
          <a:lstStyle/>
          <a:p>
            <a:r>
              <a:rPr lang="en-AU" sz="1400" dirty="0" err="1">
                <a:solidFill>
                  <a:srgbClr val="006600"/>
                </a:solidFill>
              </a:rPr>
              <a:t>Honeybadger</a:t>
            </a:r>
            <a:r>
              <a:rPr lang="en-AU" sz="1400" dirty="0">
                <a:solidFill>
                  <a:srgbClr val="006600"/>
                </a:solidFill>
              </a:rPr>
              <a:t> shale channel cuts basal Triassic (purple), stacked sandy channels (high amplitudes) embedded in shale (seismically quiet zones). Offers multiple stacked reservoirs</a:t>
            </a:r>
          </a:p>
        </p:txBody>
      </p:sp>
      <p:pic>
        <p:nvPicPr>
          <p:cNvPr id="7" name="Picture 6" descr="Map&#10;&#10;Description automatically generated">
            <a:extLst>
              <a:ext uri="{FF2B5EF4-FFF2-40B4-BE49-F238E27FC236}">
                <a16:creationId xmlns:a16="http://schemas.microsoft.com/office/drawing/2014/main" id="{74DCB2C5-BAFB-48EB-9F8A-5385141D8B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2870" y="759973"/>
            <a:ext cx="3857300" cy="2092963"/>
          </a:xfrm>
          <a:prstGeom prst="rect">
            <a:avLst/>
          </a:prstGeom>
        </p:spPr>
      </p:pic>
      <p:pic>
        <p:nvPicPr>
          <p:cNvPr id="9" name="Picture 8" descr="A picture containing colorful, tree&#10;&#10;Description automatically generated">
            <a:extLst>
              <a:ext uri="{FF2B5EF4-FFF2-40B4-BE49-F238E27FC236}">
                <a16:creationId xmlns:a16="http://schemas.microsoft.com/office/drawing/2014/main" id="{4B3310E5-5DCF-4487-853D-969DFEE4E2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587" y="2032087"/>
            <a:ext cx="4760084" cy="3096344"/>
          </a:xfrm>
          <a:prstGeom prst="rect">
            <a:avLst/>
          </a:prstGeom>
        </p:spPr>
      </p:pic>
      <p:pic>
        <p:nvPicPr>
          <p:cNvPr id="14" name="Picture 13">
            <a:extLst>
              <a:ext uri="{FF2B5EF4-FFF2-40B4-BE49-F238E27FC236}">
                <a16:creationId xmlns:a16="http://schemas.microsoft.com/office/drawing/2014/main" id="{831D762D-652C-4CA8-92A6-DB8F3FFA18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24206" y="26304"/>
            <a:ext cx="587746" cy="522376"/>
          </a:xfrm>
          <a:prstGeom prst="rect">
            <a:avLst/>
          </a:prstGeom>
        </p:spPr>
      </p:pic>
    </p:spTree>
    <p:extLst>
      <p:ext uri="{BB962C8B-B14F-4D97-AF65-F5344CB8AC3E}">
        <p14:creationId xmlns:p14="http://schemas.microsoft.com/office/powerpoint/2010/main" val="30139832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3624</TotalTime>
  <Words>1659</Words>
  <Application>Microsoft Office PowerPoint</Application>
  <PresentationFormat>On-screen Show (4:3)</PresentationFormat>
  <Paragraphs>197</Paragraphs>
  <Slides>16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Calibri</vt:lpstr>
      <vt:lpstr>Office Theme</vt:lpstr>
      <vt:lpstr>PowerPoint Presentation</vt:lpstr>
      <vt:lpstr>Disclaimer/Forward Looking Statements</vt:lpstr>
      <vt:lpstr>2021 Highlights</vt:lpstr>
      <vt:lpstr>Corporate Snapshot</vt:lpstr>
      <vt:lpstr>Cerberus – Carnarvon Basin WA.</vt:lpstr>
      <vt:lpstr>Cerberus – New team new prospects</vt:lpstr>
      <vt:lpstr>Stork Prospect targeting 94 MMbo in place</vt:lpstr>
      <vt:lpstr>Stork</vt:lpstr>
      <vt:lpstr>Honey Badger – Triassic Locker Shale</vt:lpstr>
      <vt:lpstr>Gallant, Valiant, Mighty – Stag Lookalikes</vt:lpstr>
      <vt:lpstr>Cerberus Upside</vt:lpstr>
      <vt:lpstr>PEP 11 – Sea Blue 1 well – supplying a gas-starved market</vt:lpstr>
      <vt:lpstr>Naccowlah Block 2021-22 Drilling – Bounty’s Core Production</vt:lpstr>
      <vt:lpstr>Surat Basin – Queensland Project Seriatim</vt:lpstr>
      <vt:lpstr>The Plan 2021-22</vt:lpstr>
      <vt:lpstr>ASX Listing Rules – Chapter 5 Reserves and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Malcolm Lennox</cp:lastModifiedBy>
  <cp:revision>43</cp:revision>
  <dcterms:created xsi:type="dcterms:W3CDTF">2020-11-15T03:27:41Z</dcterms:created>
  <dcterms:modified xsi:type="dcterms:W3CDTF">2021-11-25T09:02:10Z</dcterms:modified>
</cp:coreProperties>
</file>